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Lst>
  <p:notesMasterIdLst>
    <p:notesMasterId r:id="rId19"/>
  </p:notesMasterIdLst>
  <p:sldIdLst>
    <p:sldId id="256" r:id="rId2"/>
    <p:sldId id="267" r:id="rId3"/>
    <p:sldId id="257" r:id="rId4"/>
    <p:sldId id="258" r:id="rId5"/>
    <p:sldId id="261" r:id="rId6"/>
    <p:sldId id="272" r:id="rId7"/>
    <p:sldId id="268" r:id="rId8"/>
    <p:sldId id="259" r:id="rId9"/>
    <p:sldId id="260" r:id="rId10"/>
    <p:sldId id="265" r:id="rId11"/>
    <p:sldId id="269" r:id="rId12"/>
    <p:sldId id="271" r:id="rId13"/>
    <p:sldId id="262" r:id="rId14"/>
    <p:sldId id="273" r:id="rId15"/>
    <p:sldId id="274" r:id="rId16"/>
    <p:sldId id="266" r:id="rId17"/>
    <p:sldId id="27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DE1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59250" autoAdjust="0"/>
  </p:normalViewPr>
  <p:slideViewPr>
    <p:cSldViewPr snapToGrid="0">
      <p:cViewPr varScale="1">
        <p:scale>
          <a:sx n="51" d="100"/>
          <a:sy n="51" d="100"/>
        </p:scale>
        <p:origin x="1930" y="3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89AAF1-6B73-4DBA-8A10-89BF05232608}" type="datetimeFigureOut">
              <a:rPr lang="en-US" smtClean="0"/>
              <a:t>5/12/2020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02706D-233E-4396-A1C5-F66939C3AE10}" type="slidenum">
              <a:rPr lang="en-US" smtClean="0"/>
              <a:t>‹#›</a:t>
            </a:fld>
            <a:endParaRPr lang="en-US"/>
          </a:p>
        </p:txBody>
      </p:sp>
    </p:spTree>
    <p:extLst>
      <p:ext uri="{BB962C8B-B14F-4D97-AF65-F5344CB8AC3E}">
        <p14:creationId xmlns:p14="http://schemas.microsoft.com/office/powerpoint/2010/main" val="3291464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eeoc.gov/laws/statutes/titlevii.cfm" TargetMode="External"/><Relationship Id="rId7" Type="http://schemas.openxmlformats.org/officeDocument/2006/relationships/hyperlink" Target="https://www.eeoc.gov/laws/statutes/ada.cfm"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www.eeoc.gov/laws/statutes/adea.cfm" TargetMode="External"/><Relationship Id="rId5" Type="http://schemas.openxmlformats.org/officeDocument/2006/relationships/hyperlink" Target="https://www.eeoc.gov/laws/statutes/epa.cfm" TargetMode="External"/><Relationship Id="rId4" Type="http://schemas.openxmlformats.org/officeDocument/2006/relationships/hyperlink" Target="https://www.eeoc.gov/laws/statutes/pregnancy.cfm"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02706D-233E-4396-A1C5-F66939C3AE10}" type="slidenum">
              <a:rPr lang="en-US" smtClean="0"/>
              <a:t>1</a:t>
            </a:fld>
            <a:endParaRPr lang="en-US"/>
          </a:p>
        </p:txBody>
      </p:sp>
    </p:spTree>
    <p:extLst>
      <p:ext uri="{BB962C8B-B14F-4D97-AF65-F5344CB8AC3E}">
        <p14:creationId xmlns:p14="http://schemas.microsoft.com/office/powerpoint/2010/main" val="637595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Gender discrimination, also known as sexual discrimination, refers to the unfair and disadvantageous treatment of a person based on their sex. This discrimination often comes in the form of a person missing out on a job opportunity, a promotion or employment benefit because of their sex, sexual orientation or gender identity. Although most cases of gender discrimination affect women and men also experience reverse discrimination in cases where women get preferential treatment.</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law, calls for companies not to discriminate based on sex even before the person in question is hired. Companies can be held liable for how they treat an applicant before he is even employed through a pre-employment screening. Companies are therefore required to eliminate gender-based qualifications in an application as a way to ensure that equal opportunities are available for everyone.</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a:t>
            </a:r>
          </a:p>
          <a:p>
            <a:br>
              <a:rPr lang="en-US" sz="1200" b="0" i="0" kern="1200" dirty="0">
                <a:solidFill>
                  <a:schemeClr val="tx1"/>
                </a:solidFill>
                <a:effectLst/>
                <a:latin typeface="+mn-lt"/>
                <a:ea typeface="+mn-ea"/>
                <a:cs typeface="+mn-cs"/>
              </a:rPr>
            </a:br>
            <a:br>
              <a:rPr lang="en-US" sz="1200" b="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EB02706D-233E-4396-A1C5-F66939C3AE10}" type="slidenum">
              <a:rPr lang="en-US" smtClean="0"/>
              <a:t>3</a:t>
            </a:fld>
            <a:endParaRPr lang="en-US"/>
          </a:p>
        </p:txBody>
      </p:sp>
    </p:spTree>
    <p:extLst>
      <p:ext uri="{BB962C8B-B14F-4D97-AF65-F5344CB8AC3E}">
        <p14:creationId xmlns:p14="http://schemas.microsoft.com/office/powerpoint/2010/main" val="760209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chemeClr val="bg1"/>
              </a:solidFill>
              <a:latin typeface="Centuary Gothic"/>
            </a:endParaRPr>
          </a:p>
        </p:txBody>
      </p:sp>
      <p:sp>
        <p:nvSpPr>
          <p:cNvPr id="4" name="Slide Number Placeholder 3"/>
          <p:cNvSpPr>
            <a:spLocks noGrp="1"/>
          </p:cNvSpPr>
          <p:nvPr>
            <p:ph type="sldNum" sz="quarter" idx="10"/>
          </p:nvPr>
        </p:nvSpPr>
        <p:spPr/>
        <p:txBody>
          <a:bodyPr/>
          <a:lstStyle/>
          <a:p>
            <a:fld id="{EB02706D-233E-4396-A1C5-F66939C3AE10}" type="slidenum">
              <a:rPr lang="en-US" smtClean="0"/>
              <a:t>4</a:t>
            </a:fld>
            <a:endParaRPr lang="en-US"/>
          </a:p>
        </p:txBody>
      </p:sp>
    </p:spTree>
    <p:extLst>
      <p:ext uri="{BB962C8B-B14F-4D97-AF65-F5344CB8AC3E}">
        <p14:creationId xmlns:p14="http://schemas.microsoft.com/office/powerpoint/2010/main" val="3048893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Under Title VII of the Civil Rights Act of 1964, sexual harassment is considered to be sex discrimination when the victim’s response to sexual advances made by a supervisor or co-employee precludes the victim from being promoted, getting a pay raise, or receiving training. EEOC guidelines and the courts have broadened the definition to include the victim’s being subjected to a hostile work environment involving sexual harassment in the work place, even without adverse effect on promotion, pay raise or training.</a:t>
            </a:r>
          </a:p>
          <a:p>
            <a:endParaRPr lang="en-US" dirty="0"/>
          </a:p>
        </p:txBody>
      </p:sp>
      <p:sp>
        <p:nvSpPr>
          <p:cNvPr id="4" name="Slide Number Placeholder 3"/>
          <p:cNvSpPr>
            <a:spLocks noGrp="1"/>
          </p:cNvSpPr>
          <p:nvPr>
            <p:ph type="sldNum" sz="quarter" idx="10"/>
          </p:nvPr>
        </p:nvSpPr>
        <p:spPr/>
        <p:txBody>
          <a:bodyPr/>
          <a:lstStyle/>
          <a:p>
            <a:fld id="{EB02706D-233E-4396-A1C5-F66939C3AE10}" type="slidenum">
              <a:rPr lang="en-US" smtClean="0"/>
              <a:t>5</a:t>
            </a:fld>
            <a:endParaRPr lang="en-US"/>
          </a:p>
        </p:txBody>
      </p:sp>
    </p:spTree>
    <p:extLst>
      <p:ext uri="{BB962C8B-B14F-4D97-AF65-F5344CB8AC3E}">
        <p14:creationId xmlns:p14="http://schemas.microsoft.com/office/powerpoint/2010/main" val="92166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kern="1200" dirty="0">
                <a:solidFill>
                  <a:schemeClr val="tx1"/>
                </a:solidFill>
                <a:effectLst/>
                <a:latin typeface="+mn-lt"/>
                <a:ea typeface="+mn-ea"/>
                <a:cs typeface="+mn-cs"/>
              </a:rPr>
              <a:t>Federal laws currently in place include: </a:t>
            </a:r>
          </a:p>
          <a:p>
            <a:pPr lvl="0" fontAlgn="base"/>
            <a:r>
              <a:rPr lang="en-US" sz="1200" u="sng"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Title VII of the Civil Rights Act of 1964</a:t>
            </a:r>
            <a:r>
              <a:rPr lang="en-US" sz="1200" kern="1200" dirty="0">
                <a:solidFill>
                  <a:schemeClr val="tx1"/>
                </a:solidFill>
                <a:effectLst/>
                <a:latin typeface="+mn-lt"/>
                <a:ea typeface="+mn-ea"/>
                <a:cs typeface="+mn-cs"/>
              </a:rPr>
              <a:t>: This law makes it illegal for employers to discriminate based on race, color, religion, national origin or sex. This law also protects employees against retaliation for going forward with a claim regarding discrimination in the workplace. </a:t>
            </a:r>
          </a:p>
          <a:p>
            <a:pPr lvl="0" fontAlgn="base"/>
            <a:r>
              <a:rPr lang="en-US" sz="1200" kern="1200" dirty="0">
                <a:solidFill>
                  <a:schemeClr val="tx1"/>
                </a:solidFill>
                <a:effectLst/>
                <a:latin typeface="+mn-lt"/>
                <a:ea typeface="+mn-ea"/>
                <a:cs typeface="+mn-cs"/>
                <a:hlinkClick r:id="rId4">
                  <a:extLst>
                    <a:ext uri="{A12FA001-AC4F-418D-AE19-62706E023703}">
                      <ahyp:hlinkClr xmlns:ahyp="http://schemas.microsoft.com/office/drawing/2018/hyperlinkcolor" val="tx"/>
                    </a:ext>
                  </a:extLst>
                </a:hlinkClick>
              </a:rPr>
              <a:t>The Pregnancy Discrimination Act</a:t>
            </a:r>
            <a:r>
              <a:rPr lang="en-US" sz="1200" kern="1200" dirty="0">
                <a:solidFill>
                  <a:schemeClr val="tx1"/>
                </a:solidFill>
                <a:effectLst/>
                <a:latin typeface="+mn-lt"/>
                <a:ea typeface="+mn-ea"/>
                <a:cs typeface="+mn-cs"/>
              </a:rPr>
              <a:t>: This law was an amendment of Title VII which provides further description on the basis od sexual discrimination. This law protects women from unfair treatment due to pregnancy childbirth or a medical condition developed as a result of pregnancy.</a:t>
            </a:r>
          </a:p>
          <a:p>
            <a:pPr lvl="0" fontAlgn="base"/>
            <a:r>
              <a:rPr lang="en-US" sz="1200" kern="1200" dirty="0">
                <a:solidFill>
                  <a:schemeClr val="tx1"/>
                </a:solidFill>
                <a:effectLst/>
                <a:latin typeface="+mn-lt"/>
                <a:ea typeface="+mn-ea"/>
                <a:cs typeface="+mn-cs"/>
                <a:hlinkClick r:id="rId5">
                  <a:extLst>
                    <a:ext uri="{A12FA001-AC4F-418D-AE19-62706E023703}">
                      <ahyp:hlinkClr xmlns:ahyp="http://schemas.microsoft.com/office/drawing/2018/hyperlinkcolor" val="tx"/>
                    </a:ext>
                  </a:extLst>
                </a:hlinkClick>
              </a:rPr>
              <a:t>The Equal Pay Act of 1963 (EPA)</a:t>
            </a:r>
            <a:r>
              <a:rPr lang="en-US" sz="1200" kern="1200" dirty="0">
                <a:solidFill>
                  <a:schemeClr val="tx1"/>
                </a:solidFill>
                <a:effectLst/>
                <a:latin typeface="+mn-lt"/>
                <a:ea typeface="+mn-ea"/>
                <a:cs typeface="+mn-cs"/>
              </a:rPr>
              <a:t>: The Equal Pay act, is in place to protect employees against wage discrimination between men and women. This law is on the premise that employees should be paid equally for equal tasks and responsibilities at the work place. </a:t>
            </a:r>
          </a:p>
          <a:p>
            <a:pPr lvl="0" fontAlgn="base"/>
            <a:r>
              <a:rPr lang="en-US" sz="1200" kern="1200" dirty="0">
                <a:solidFill>
                  <a:schemeClr val="tx1"/>
                </a:solidFill>
                <a:effectLst/>
                <a:latin typeface="+mn-lt"/>
                <a:ea typeface="+mn-ea"/>
                <a:cs typeface="+mn-cs"/>
                <a:hlinkClick r:id="rId6">
                  <a:extLst>
                    <a:ext uri="{A12FA001-AC4F-418D-AE19-62706E023703}">
                      <ahyp:hlinkClr xmlns:ahyp="http://schemas.microsoft.com/office/drawing/2018/hyperlinkcolor" val="tx"/>
                    </a:ext>
                  </a:extLst>
                </a:hlinkClick>
              </a:rPr>
              <a:t>The Age Discrimination in Employment Act of 1967 (ADEA</a:t>
            </a:r>
            <a:r>
              <a:rPr lang="en-US" sz="1200" kern="1200" dirty="0">
                <a:solidFill>
                  <a:schemeClr val="tx1"/>
                </a:solidFill>
                <a:effectLst/>
                <a:latin typeface="+mn-lt"/>
                <a:ea typeface="+mn-ea"/>
                <a:cs typeface="+mn-cs"/>
              </a:rPr>
              <a:t>): This law protects employees or the future employees who are above the age of 40 from discrimination in the workplaces </a:t>
            </a:r>
          </a:p>
          <a:p>
            <a:pPr lvl="0" fontAlgn="base"/>
            <a:r>
              <a:rPr lang="en-US" sz="1200" kern="1200" dirty="0">
                <a:solidFill>
                  <a:schemeClr val="tx1"/>
                </a:solidFill>
                <a:effectLst/>
                <a:latin typeface="+mn-lt"/>
                <a:ea typeface="+mn-ea"/>
                <a:cs typeface="+mn-cs"/>
                <a:hlinkClick r:id="rId7">
                  <a:extLst>
                    <a:ext uri="{A12FA001-AC4F-418D-AE19-62706E023703}">
                      <ahyp:hlinkClr xmlns:ahyp="http://schemas.microsoft.com/office/drawing/2018/hyperlinkcolor" val="tx"/>
                    </a:ext>
                  </a:extLst>
                </a:hlinkClick>
              </a:rPr>
              <a:t>Title I of the Americans with Disabilities Act of 1990 (ADA)</a:t>
            </a:r>
            <a:r>
              <a:rPr lang="en-US" sz="1200" kern="1200" dirty="0">
                <a:solidFill>
                  <a:schemeClr val="tx1"/>
                </a:solidFill>
                <a:effectLst/>
                <a:latin typeface="+mn-lt"/>
                <a:ea typeface="+mn-ea"/>
                <a:cs typeface="+mn-cs"/>
              </a:rPr>
              <a:t>:  This law protects the interests of persons living with disabilities.  It is in place to ensure people with disabilities get equal chance to work and are not treated differentially at the work place</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EB02706D-233E-4396-A1C5-F66939C3AE10}" type="slidenum">
              <a:rPr lang="en-US" smtClean="0"/>
              <a:t>6</a:t>
            </a:fld>
            <a:endParaRPr lang="en-US"/>
          </a:p>
        </p:txBody>
      </p:sp>
    </p:spTree>
    <p:extLst>
      <p:ext uri="{BB962C8B-B14F-4D97-AF65-F5344CB8AC3E}">
        <p14:creationId xmlns:p14="http://schemas.microsoft.com/office/powerpoint/2010/main" val="3330480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EEOC is responsible for enforcing the law against discrimination in the workplace. Harassment in the workplace placed on the protected classes are all prohibited. The EEOC encourages all employees experiencing any form of discrimination or harassment to make a report and offers a second option for victims who are not able to get help at a company level.</a:t>
            </a:r>
          </a:p>
          <a:p>
            <a:endParaRPr lang="en-US" dirty="0"/>
          </a:p>
        </p:txBody>
      </p:sp>
      <p:sp>
        <p:nvSpPr>
          <p:cNvPr id="4" name="Slide Number Placeholder 3"/>
          <p:cNvSpPr>
            <a:spLocks noGrp="1"/>
          </p:cNvSpPr>
          <p:nvPr>
            <p:ph type="sldNum" sz="quarter" idx="10"/>
          </p:nvPr>
        </p:nvSpPr>
        <p:spPr/>
        <p:txBody>
          <a:bodyPr/>
          <a:lstStyle/>
          <a:p>
            <a:fld id="{EB02706D-233E-4396-A1C5-F66939C3AE10}" type="slidenum">
              <a:rPr lang="en-US" smtClean="0"/>
              <a:t>8</a:t>
            </a:fld>
            <a:endParaRPr lang="en-US"/>
          </a:p>
        </p:txBody>
      </p:sp>
    </p:spTree>
    <p:extLst>
      <p:ext uri="{BB962C8B-B14F-4D97-AF65-F5344CB8AC3E}">
        <p14:creationId xmlns:p14="http://schemas.microsoft.com/office/powerpoint/2010/main" val="2504567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EEOC Role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Equal Employment Opportunity Commission enforces federal laws which are against discrimination on employees or job applicants.</a:t>
            </a:r>
          </a:p>
          <a:p>
            <a:endParaRPr lang="en-US" dirty="0"/>
          </a:p>
          <a:p>
            <a:endParaRPr lang="en-US" dirty="0"/>
          </a:p>
          <a:p>
            <a:r>
              <a:rPr lang="en-US" dirty="0">
                <a:solidFill>
                  <a:schemeClr val="bg1"/>
                </a:solidFill>
              </a:rPr>
              <a:t>The EEOC has the authority to investigate charges of discrimination against employers who are covered by the law.  If unsuccessful, EEOC has the authority to file a lawsuit to protect the rights of individuals and the interests of the public and litigates a small percentage of these cases. They also prevent discrimination before it occurs through outreach, education and technical assistance programs. The EEOC provides leadership and guidance to federal agencies on all aspects of the federal government's equal employment opportunity program.</a:t>
            </a:r>
          </a:p>
          <a:p>
            <a:endParaRPr lang="en-US" dirty="0"/>
          </a:p>
        </p:txBody>
      </p:sp>
      <p:sp>
        <p:nvSpPr>
          <p:cNvPr id="4" name="Slide Number Placeholder 3"/>
          <p:cNvSpPr>
            <a:spLocks noGrp="1"/>
          </p:cNvSpPr>
          <p:nvPr>
            <p:ph type="sldNum" sz="quarter" idx="10"/>
          </p:nvPr>
        </p:nvSpPr>
        <p:spPr/>
        <p:txBody>
          <a:bodyPr/>
          <a:lstStyle/>
          <a:p>
            <a:fld id="{EB02706D-233E-4396-A1C5-F66939C3AE10}" type="slidenum">
              <a:rPr lang="en-US" smtClean="0"/>
              <a:t>9</a:t>
            </a:fld>
            <a:endParaRPr lang="en-US"/>
          </a:p>
        </p:txBody>
      </p:sp>
    </p:spTree>
    <p:extLst>
      <p:ext uri="{BB962C8B-B14F-4D97-AF65-F5344CB8AC3E}">
        <p14:creationId xmlns:p14="http://schemas.microsoft.com/office/powerpoint/2010/main" val="1686987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first step is to contact the EEO Office at the agency where you work or where you applied for a job and ask to speak with an EEO Counselor.  Generally, you are required to contact the EEO Counselor within 45 days from the day the discrimination occurred. </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In most cases, the EEO Counselor will give you the choice either participates in EEO counseling or in an alternative dispute resolution (ADR) program, such as a mediation program.  Not all problems are covered by an agency's ADR program, and the EEO Counselor should be able to tell you whether yours is the type of situation that is covered.  If you do not settle the dispute during counseling or through ADR, you can file a formal discrimination complaint against the agency with the agency's EEO Office.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agency will review your complaint and decide whether or not the case should be dismissed for a procedural reason (for example, your claim was filed too late).  If the agency does not dismiss the complaint, it will conduct an investigation.  When the investigation is finished, the agency will give you two choices:  either request a hearing before an EEOC Administrative Judge or ask the agency to issue a decision as to whether the discrimination occurred.  If you ask the agency to issue a decision and no discrimination is found, or if you disagree with some part of the decision, you can appeal the decision to EEOC or challenge it in federal district court.</a:t>
            </a:r>
          </a:p>
          <a:p>
            <a:endParaRPr lang="en-US" dirty="0"/>
          </a:p>
        </p:txBody>
      </p:sp>
      <p:sp>
        <p:nvSpPr>
          <p:cNvPr id="4" name="Slide Number Placeholder 3"/>
          <p:cNvSpPr>
            <a:spLocks noGrp="1"/>
          </p:cNvSpPr>
          <p:nvPr>
            <p:ph type="sldNum" sz="quarter" idx="10"/>
          </p:nvPr>
        </p:nvSpPr>
        <p:spPr/>
        <p:txBody>
          <a:bodyPr/>
          <a:lstStyle/>
          <a:p>
            <a:fld id="{EB02706D-233E-4396-A1C5-F66939C3AE10}" type="slidenum">
              <a:rPr lang="en-US" smtClean="0"/>
              <a:t>10</a:t>
            </a:fld>
            <a:endParaRPr lang="en-US"/>
          </a:p>
        </p:txBody>
      </p:sp>
    </p:spTree>
    <p:extLst>
      <p:ext uri="{BB962C8B-B14F-4D97-AF65-F5344CB8AC3E}">
        <p14:creationId xmlns:p14="http://schemas.microsoft.com/office/powerpoint/2010/main" val="2700886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02706D-233E-4396-A1C5-F66939C3AE10}" type="slidenum">
              <a:rPr lang="en-US" smtClean="0"/>
              <a:t>12</a:t>
            </a:fld>
            <a:endParaRPr lang="en-US"/>
          </a:p>
        </p:txBody>
      </p:sp>
    </p:spTree>
    <p:extLst>
      <p:ext uri="{BB962C8B-B14F-4D97-AF65-F5344CB8AC3E}">
        <p14:creationId xmlns:p14="http://schemas.microsoft.com/office/powerpoint/2010/main" val="2076518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02706D-233E-4396-A1C5-F66939C3AE10}" type="slidenum">
              <a:rPr lang="en-US" smtClean="0"/>
              <a:t>13</a:t>
            </a:fld>
            <a:endParaRPr lang="en-US"/>
          </a:p>
        </p:txBody>
      </p:sp>
    </p:spTree>
    <p:extLst>
      <p:ext uri="{BB962C8B-B14F-4D97-AF65-F5344CB8AC3E}">
        <p14:creationId xmlns:p14="http://schemas.microsoft.com/office/powerpoint/2010/main" val="3726174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02706D-233E-4396-A1C5-F66939C3AE10}" type="slidenum">
              <a:rPr lang="en-US" smtClean="0"/>
              <a:t>14</a:t>
            </a:fld>
            <a:endParaRPr lang="en-US"/>
          </a:p>
        </p:txBody>
      </p:sp>
    </p:spTree>
    <p:extLst>
      <p:ext uri="{BB962C8B-B14F-4D97-AF65-F5344CB8AC3E}">
        <p14:creationId xmlns:p14="http://schemas.microsoft.com/office/powerpoint/2010/main" val="1315740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02706D-233E-4396-A1C5-F66939C3AE10}" type="slidenum">
              <a:rPr lang="en-US" smtClean="0"/>
              <a:t>15</a:t>
            </a:fld>
            <a:endParaRPr lang="en-US"/>
          </a:p>
        </p:txBody>
      </p:sp>
    </p:spTree>
    <p:extLst>
      <p:ext uri="{BB962C8B-B14F-4D97-AF65-F5344CB8AC3E}">
        <p14:creationId xmlns:p14="http://schemas.microsoft.com/office/powerpoint/2010/main" val="896364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2CB1C-4C74-48E0-B279-997C7A622B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0A1B32-A95C-4818-8471-C56DC71B95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5AD427F-E00E-4DDE-A17A-6BEB7CCC45CD}"/>
              </a:ext>
            </a:extLst>
          </p:cNvPr>
          <p:cNvSpPr>
            <a:spLocks noGrp="1"/>
          </p:cNvSpPr>
          <p:nvPr>
            <p:ph type="dt" sz="half" idx="10"/>
          </p:nvPr>
        </p:nvSpPr>
        <p:spPr/>
        <p:txBody>
          <a:bodyPr/>
          <a:lstStyle/>
          <a:p>
            <a:fld id="{B61BEF0D-F0BB-DE4B-95CE-6DB70DBA9567}" type="datetimeFigureOut">
              <a:rPr lang="en-US" smtClean="0"/>
              <a:pPr/>
              <a:t>5/12/2020</a:t>
            </a:fld>
            <a:endParaRPr lang="en-US" dirty="0"/>
          </a:p>
        </p:txBody>
      </p:sp>
      <p:sp>
        <p:nvSpPr>
          <p:cNvPr id="5" name="Footer Placeholder 4">
            <a:extLst>
              <a:ext uri="{FF2B5EF4-FFF2-40B4-BE49-F238E27FC236}">
                <a16:creationId xmlns:a16="http://schemas.microsoft.com/office/drawing/2014/main" id="{BE28696C-9B51-4E5F-B097-8434B889E68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2593BE-8021-4944-BAE8-F367C396ADD7}"/>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35561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0E434-5D20-454D-A06E-2E62B96D5F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8E0C9D-C9B2-4D29-AAC0-E64AA13258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0D6FEC-ABB0-4B0A-8251-DABA3F65DAEB}"/>
              </a:ext>
            </a:extLst>
          </p:cNvPr>
          <p:cNvSpPr>
            <a:spLocks noGrp="1"/>
          </p:cNvSpPr>
          <p:nvPr>
            <p:ph type="dt" sz="half" idx="10"/>
          </p:nvPr>
        </p:nvSpPr>
        <p:spPr/>
        <p:txBody>
          <a:bodyPr/>
          <a:lstStyle/>
          <a:p>
            <a:fld id="{B61BEF0D-F0BB-DE4B-95CE-6DB70DBA9567}" type="datetimeFigureOut">
              <a:rPr lang="en-US" smtClean="0"/>
              <a:pPr/>
              <a:t>5/12/2020</a:t>
            </a:fld>
            <a:endParaRPr lang="en-US" dirty="0"/>
          </a:p>
        </p:txBody>
      </p:sp>
      <p:sp>
        <p:nvSpPr>
          <p:cNvPr id="5" name="Footer Placeholder 4">
            <a:extLst>
              <a:ext uri="{FF2B5EF4-FFF2-40B4-BE49-F238E27FC236}">
                <a16:creationId xmlns:a16="http://schemas.microsoft.com/office/drawing/2014/main" id="{AE0BFCCA-E0FB-44DB-A0AC-448F265BA51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055D1CC-45FD-4E25-9256-9AF1D8E36FC2}"/>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080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F5C15-247D-4BE1-9A8D-51029890FF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26BFBD-13A2-498B-BACB-1ACE32D283A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56352B-CED0-4F7E-8A63-CD41CF15D09D}"/>
              </a:ext>
            </a:extLst>
          </p:cNvPr>
          <p:cNvSpPr>
            <a:spLocks noGrp="1"/>
          </p:cNvSpPr>
          <p:nvPr>
            <p:ph type="dt" sz="half" idx="10"/>
          </p:nvPr>
        </p:nvSpPr>
        <p:spPr/>
        <p:txBody>
          <a:bodyPr/>
          <a:lstStyle/>
          <a:p>
            <a:fld id="{B61BEF0D-F0BB-DE4B-95CE-6DB70DBA9567}" type="datetimeFigureOut">
              <a:rPr lang="en-US" smtClean="0"/>
              <a:pPr/>
              <a:t>5/12/2020</a:t>
            </a:fld>
            <a:endParaRPr lang="en-US" dirty="0"/>
          </a:p>
        </p:txBody>
      </p:sp>
      <p:sp>
        <p:nvSpPr>
          <p:cNvPr id="5" name="Footer Placeholder 4">
            <a:extLst>
              <a:ext uri="{FF2B5EF4-FFF2-40B4-BE49-F238E27FC236}">
                <a16:creationId xmlns:a16="http://schemas.microsoft.com/office/drawing/2014/main" id="{2AA2D68F-0BF8-4C29-AC8B-38C62F59662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3D29C10-994C-46AD-9526-C448630D374F}"/>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128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6CB7A-874E-4DA9-9975-B39CC7B2C5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5FEB64-5D43-4F6D-A61C-79CABD8A77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1EC775-1D38-476F-A411-E17F008B34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D692966-A474-4790-ABCE-D57FA91096DE}"/>
              </a:ext>
            </a:extLst>
          </p:cNvPr>
          <p:cNvSpPr>
            <a:spLocks noGrp="1"/>
          </p:cNvSpPr>
          <p:nvPr>
            <p:ph type="dt" sz="half" idx="10"/>
          </p:nvPr>
        </p:nvSpPr>
        <p:spPr/>
        <p:txBody>
          <a:bodyPr/>
          <a:lstStyle/>
          <a:p>
            <a:fld id="{B61BEF0D-F0BB-DE4B-95CE-6DB70DBA9567}" type="datetimeFigureOut">
              <a:rPr lang="en-US" smtClean="0"/>
              <a:pPr/>
              <a:t>5/12/2020</a:t>
            </a:fld>
            <a:endParaRPr lang="en-US" dirty="0"/>
          </a:p>
        </p:txBody>
      </p:sp>
      <p:sp>
        <p:nvSpPr>
          <p:cNvPr id="6" name="Footer Placeholder 5">
            <a:extLst>
              <a:ext uri="{FF2B5EF4-FFF2-40B4-BE49-F238E27FC236}">
                <a16:creationId xmlns:a16="http://schemas.microsoft.com/office/drawing/2014/main" id="{37BF4E66-F202-490D-B813-3A96B253586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13172F0-D871-4BC9-9084-ED583BD856EC}"/>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62935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0F547-A0B9-45F5-A9FC-6DD9ED71426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90FC281-AB12-447D-AD9B-C3C469AE4F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080B66-5836-4DCB-B950-8EABB6989B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25EBA42-EAAE-45C5-9E25-9290411138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C4330F-1D1F-4D5B-82E5-ACAF72746E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8FD3D6-15FC-490C-8961-9A879C071788}"/>
              </a:ext>
            </a:extLst>
          </p:cNvPr>
          <p:cNvSpPr>
            <a:spLocks noGrp="1"/>
          </p:cNvSpPr>
          <p:nvPr>
            <p:ph type="dt" sz="half" idx="10"/>
          </p:nvPr>
        </p:nvSpPr>
        <p:spPr/>
        <p:txBody>
          <a:bodyPr/>
          <a:lstStyle/>
          <a:p>
            <a:fld id="{B61BEF0D-F0BB-DE4B-95CE-6DB70DBA9567}" type="datetimeFigureOut">
              <a:rPr lang="en-US" smtClean="0"/>
              <a:pPr/>
              <a:t>5/12/2020</a:t>
            </a:fld>
            <a:endParaRPr lang="en-US" dirty="0"/>
          </a:p>
        </p:txBody>
      </p:sp>
      <p:sp>
        <p:nvSpPr>
          <p:cNvPr id="8" name="Footer Placeholder 7">
            <a:extLst>
              <a:ext uri="{FF2B5EF4-FFF2-40B4-BE49-F238E27FC236}">
                <a16:creationId xmlns:a16="http://schemas.microsoft.com/office/drawing/2014/main" id="{356FB9C2-81DE-4031-ABEE-B8FD492A81C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8020F05-A940-4BA5-854B-6871888F0D01}"/>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69393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27990-D6B3-433F-8CE9-181BD8D676D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C421C5-43A9-4D89-B745-BE7284B5C655}"/>
              </a:ext>
            </a:extLst>
          </p:cNvPr>
          <p:cNvSpPr>
            <a:spLocks noGrp="1"/>
          </p:cNvSpPr>
          <p:nvPr>
            <p:ph type="dt" sz="half" idx="10"/>
          </p:nvPr>
        </p:nvSpPr>
        <p:spPr/>
        <p:txBody>
          <a:bodyPr/>
          <a:lstStyle/>
          <a:p>
            <a:fld id="{B61BEF0D-F0BB-DE4B-95CE-6DB70DBA9567}" type="datetimeFigureOut">
              <a:rPr lang="en-US" smtClean="0"/>
              <a:pPr/>
              <a:t>5/12/2020</a:t>
            </a:fld>
            <a:endParaRPr lang="en-US" dirty="0"/>
          </a:p>
        </p:txBody>
      </p:sp>
      <p:sp>
        <p:nvSpPr>
          <p:cNvPr id="4" name="Footer Placeholder 3">
            <a:extLst>
              <a:ext uri="{FF2B5EF4-FFF2-40B4-BE49-F238E27FC236}">
                <a16:creationId xmlns:a16="http://schemas.microsoft.com/office/drawing/2014/main" id="{9DAEC58A-8A2B-4DBB-B8F6-FA409414BAD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3C1F3F3-0BD6-459D-A7D3-8DE69EF70BFC}"/>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24996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DEE164-6828-40E9-B3CA-DADFAFF316E1}"/>
              </a:ext>
            </a:extLst>
          </p:cNvPr>
          <p:cNvSpPr>
            <a:spLocks noGrp="1"/>
          </p:cNvSpPr>
          <p:nvPr>
            <p:ph type="dt" sz="half" idx="10"/>
          </p:nvPr>
        </p:nvSpPr>
        <p:spPr/>
        <p:txBody>
          <a:bodyPr/>
          <a:lstStyle/>
          <a:p>
            <a:fld id="{B61BEF0D-F0BB-DE4B-95CE-6DB70DBA9567}" type="datetimeFigureOut">
              <a:rPr lang="en-US" smtClean="0"/>
              <a:pPr/>
              <a:t>5/12/2020</a:t>
            </a:fld>
            <a:endParaRPr lang="en-US" dirty="0"/>
          </a:p>
        </p:txBody>
      </p:sp>
      <p:sp>
        <p:nvSpPr>
          <p:cNvPr id="3" name="Footer Placeholder 2">
            <a:extLst>
              <a:ext uri="{FF2B5EF4-FFF2-40B4-BE49-F238E27FC236}">
                <a16:creationId xmlns:a16="http://schemas.microsoft.com/office/drawing/2014/main" id="{D9D9F9AC-FDD6-4CEC-8DF3-1225FF368CF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BD7E960-7EE3-4074-8694-E266AAD683EB}"/>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25094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D9A7F-3262-4587-960C-36264B9F00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438DAF4-CC0F-45A5-A803-D70776B87A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1FEC6F6-ACDE-4F38-BD25-9E2586245B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49E2AC-32DE-4F74-9D72-9EE672976700}"/>
              </a:ext>
            </a:extLst>
          </p:cNvPr>
          <p:cNvSpPr>
            <a:spLocks noGrp="1"/>
          </p:cNvSpPr>
          <p:nvPr>
            <p:ph type="dt" sz="half" idx="10"/>
          </p:nvPr>
        </p:nvSpPr>
        <p:spPr/>
        <p:txBody>
          <a:bodyPr/>
          <a:lstStyle/>
          <a:p>
            <a:fld id="{B61BEF0D-F0BB-DE4B-95CE-6DB70DBA9567}" type="datetimeFigureOut">
              <a:rPr lang="en-US" smtClean="0"/>
              <a:pPr/>
              <a:t>5/12/2020</a:t>
            </a:fld>
            <a:endParaRPr lang="en-US" dirty="0"/>
          </a:p>
        </p:txBody>
      </p:sp>
      <p:sp>
        <p:nvSpPr>
          <p:cNvPr id="6" name="Footer Placeholder 5">
            <a:extLst>
              <a:ext uri="{FF2B5EF4-FFF2-40B4-BE49-F238E27FC236}">
                <a16:creationId xmlns:a16="http://schemas.microsoft.com/office/drawing/2014/main" id="{0B77D97A-77E3-4638-9B3E-97C1CF4C00E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9EB8608-2FD6-4F95-BC15-BDC83A1CACA0}"/>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77409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8CF29-653B-4EBD-9E88-56D5AA7A51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C2E5B3-0865-497A-B097-61F09A7437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90160A0-EE27-424A-9F65-F3869A85FF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EB5B18-9932-4C2E-B645-67AADF7E1F6E}"/>
              </a:ext>
            </a:extLst>
          </p:cNvPr>
          <p:cNvSpPr>
            <a:spLocks noGrp="1"/>
          </p:cNvSpPr>
          <p:nvPr>
            <p:ph type="dt" sz="half" idx="10"/>
          </p:nvPr>
        </p:nvSpPr>
        <p:spPr/>
        <p:txBody>
          <a:bodyPr/>
          <a:lstStyle/>
          <a:p>
            <a:fld id="{B61BEF0D-F0BB-DE4B-95CE-6DB70DBA9567}" type="datetimeFigureOut">
              <a:rPr lang="en-US" smtClean="0"/>
              <a:pPr/>
              <a:t>5/12/2020</a:t>
            </a:fld>
            <a:endParaRPr lang="en-US" dirty="0"/>
          </a:p>
        </p:txBody>
      </p:sp>
      <p:sp>
        <p:nvSpPr>
          <p:cNvPr id="6" name="Footer Placeholder 5">
            <a:extLst>
              <a:ext uri="{FF2B5EF4-FFF2-40B4-BE49-F238E27FC236}">
                <a16:creationId xmlns:a16="http://schemas.microsoft.com/office/drawing/2014/main" id="{F1F86C3B-64D8-4E6A-89E3-3F9E706C9F5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CDD501E-784A-4124-BED7-AAD097EEAD2E}"/>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93459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1CD87-8DE9-472F-AFEA-0EE1980170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F434C4-2E3C-4525-BFCB-92799442E4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BBB824-3E22-4E4C-8729-0EC5618E8D70}"/>
              </a:ext>
            </a:extLst>
          </p:cNvPr>
          <p:cNvSpPr>
            <a:spLocks noGrp="1"/>
          </p:cNvSpPr>
          <p:nvPr>
            <p:ph type="dt" sz="half" idx="10"/>
          </p:nvPr>
        </p:nvSpPr>
        <p:spPr/>
        <p:txBody>
          <a:bodyPr/>
          <a:lstStyle/>
          <a:p>
            <a:fld id="{B61BEF0D-F0BB-DE4B-95CE-6DB70DBA9567}" type="datetimeFigureOut">
              <a:rPr lang="en-US" smtClean="0"/>
              <a:pPr/>
              <a:t>5/12/2020</a:t>
            </a:fld>
            <a:endParaRPr lang="en-US" dirty="0"/>
          </a:p>
        </p:txBody>
      </p:sp>
      <p:sp>
        <p:nvSpPr>
          <p:cNvPr id="5" name="Footer Placeholder 4">
            <a:extLst>
              <a:ext uri="{FF2B5EF4-FFF2-40B4-BE49-F238E27FC236}">
                <a16:creationId xmlns:a16="http://schemas.microsoft.com/office/drawing/2014/main" id="{DB4621AE-E3BB-4C26-8576-27AD96FB85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36D7B92-1932-49F3-B98D-AF997CA71182}"/>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53635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C8D547-C570-4A0B-9EFB-81011581CA6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93E9BB9-1EB0-46A8-A421-1FABB8CA146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AA4B43-5EF7-4E75-8B9C-8FCBC20076B7}"/>
              </a:ext>
            </a:extLst>
          </p:cNvPr>
          <p:cNvSpPr>
            <a:spLocks noGrp="1"/>
          </p:cNvSpPr>
          <p:nvPr>
            <p:ph type="dt" sz="half" idx="10"/>
          </p:nvPr>
        </p:nvSpPr>
        <p:spPr/>
        <p:txBody>
          <a:bodyPr/>
          <a:lstStyle/>
          <a:p>
            <a:fld id="{B61BEF0D-F0BB-DE4B-95CE-6DB70DBA9567}" type="datetimeFigureOut">
              <a:rPr lang="en-US" smtClean="0"/>
              <a:pPr/>
              <a:t>5/12/2020</a:t>
            </a:fld>
            <a:endParaRPr lang="en-US" dirty="0"/>
          </a:p>
        </p:txBody>
      </p:sp>
      <p:sp>
        <p:nvSpPr>
          <p:cNvPr id="5" name="Footer Placeholder 4">
            <a:extLst>
              <a:ext uri="{FF2B5EF4-FFF2-40B4-BE49-F238E27FC236}">
                <a16:creationId xmlns:a16="http://schemas.microsoft.com/office/drawing/2014/main" id="{22B1CFD5-BCA2-4F6F-A11D-5437CE8540D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DB072FD-D909-4D7E-AD6A-02AADAFB5AB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27919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EB56F-3707-472F-834C-9980663CE7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C3A30D-900A-4204-823E-96C9EC764C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DA966D-C3E7-4659-A91F-9416510BB4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5/12/2020</a:t>
            </a:fld>
            <a:endParaRPr lang="en-US" dirty="0"/>
          </a:p>
        </p:txBody>
      </p:sp>
      <p:sp>
        <p:nvSpPr>
          <p:cNvPr id="5" name="Footer Placeholder 4">
            <a:extLst>
              <a:ext uri="{FF2B5EF4-FFF2-40B4-BE49-F238E27FC236}">
                <a16:creationId xmlns:a16="http://schemas.microsoft.com/office/drawing/2014/main" id="{043331B1-EEEE-430F-93F8-D0774E32D7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2BBA6CE-BAA4-407D-BDCC-93A2987B79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00548384"/>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886075" y="2059778"/>
            <a:ext cx="8915399" cy="1728592"/>
          </a:xfrm>
        </p:spPr>
        <p:txBody>
          <a:bodyPr>
            <a:normAutofit fontScale="90000"/>
          </a:bodyPr>
          <a:lstStyle/>
          <a:p>
            <a:pPr algn="l"/>
            <a:r>
              <a:rPr lang="en-US" b="1" dirty="0">
                <a:latin typeface="Centuary Gothic"/>
              </a:rPr>
              <a:t>Gender Discrimination and Sexual Harassment </a:t>
            </a:r>
          </a:p>
        </p:txBody>
      </p:sp>
      <p:sp>
        <p:nvSpPr>
          <p:cNvPr id="3" name="Subtitle 2"/>
          <p:cNvSpPr>
            <a:spLocks noGrp="1"/>
          </p:cNvSpPr>
          <p:nvPr>
            <p:ph type="subTitle" idx="1"/>
          </p:nvPr>
        </p:nvSpPr>
        <p:spPr>
          <a:xfrm>
            <a:off x="2886075" y="5268765"/>
            <a:ext cx="3629025" cy="526089"/>
          </a:xfrm>
        </p:spPr>
        <p:txBody>
          <a:bodyPr>
            <a:normAutofit/>
          </a:bodyPr>
          <a:lstStyle/>
          <a:p>
            <a:pPr algn="l"/>
            <a:r>
              <a:rPr lang="en-US" b="1" dirty="0">
                <a:latin typeface="Centuary Gothic"/>
              </a:rPr>
              <a:t>Presenter’s Name</a:t>
            </a:r>
          </a:p>
        </p:txBody>
      </p:sp>
    </p:spTree>
    <p:extLst>
      <p:ext uri="{BB962C8B-B14F-4D97-AF65-F5344CB8AC3E}">
        <p14:creationId xmlns:p14="http://schemas.microsoft.com/office/powerpoint/2010/main" val="1278290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5F4FF-A8B2-411F-8C8E-2C09A809DDCB}"/>
              </a:ext>
            </a:extLst>
          </p:cNvPr>
          <p:cNvSpPr>
            <a:spLocks noGrp="1"/>
          </p:cNvSpPr>
          <p:nvPr>
            <p:ph type="title"/>
          </p:nvPr>
        </p:nvSpPr>
        <p:spPr>
          <a:xfrm>
            <a:off x="838200" y="1231900"/>
            <a:ext cx="4591050" cy="1325563"/>
          </a:xfrm>
        </p:spPr>
        <p:txBody>
          <a:bodyPr>
            <a:normAutofit/>
          </a:bodyPr>
          <a:lstStyle/>
          <a:p>
            <a:r>
              <a:rPr lang="en-US" b="1" dirty="0">
                <a:solidFill>
                  <a:srgbClr val="9DE148"/>
                </a:solidFill>
                <a:latin typeface="Centuary Gothic"/>
              </a:rPr>
              <a:t>KEY DISCUSSION POINTS</a:t>
            </a:r>
          </a:p>
        </p:txBody>
      </p:sp>
      <p:sp>
        <p:nvSpPr>
          <p:cNvPr id="3" name="Content Placeholder 2">
            <a:extLst>
              <a:ext uri="{FF2B5EF4-FFF2-40B4-BE49-F238E27FC236}">
                <a16:creationId xmlns:a16="http://schemas.microsoft.com/office/drawing/2014/main" id="{DCFD3074-D3F1-4230-8066-AEF5F90D4F6A}"/>
              </a:ext>
            </a:extLst>
          </p:cNvPr>
          <p:cNvSpPr>
            <a:spLocks noGrp="1"/>
          </p:cNvSpPr>
          <p:nvPr>
            <p:ph idx="1"/>
          </p:nvPr>
        </p:nvSpPr>
        <p:spPr>
          <a:xfrm>
            <a:off x="6515100" y="1231900"/>
            <a:ext cx="4457700" cy="4419600"/>
          </a:xfrm>
        </p:spPr>
        <p:txBody>
          <a:bodyPr/>
          <a:lstStyle/>
          <a:p>
            <a:r>
              <a:rPr lang="en-US" b="1" dirty="0">
                <a:solidFill>
                  <a:schemeClr val="bg1"/>
                </a:solidFill>
              </a:rPr>
              <a:t>Gender Discrimination </a:t>
            </a:r>
          </a:p>
          <a:p>
            <a:endParaRPr lang="en-US" b="1" dirty="0">
              <a:solidFill>
                <a:schemeClr val="bg1"/>
              </a:solidFill>
            </a:endParaRPr>
          </a:p>
          <a:p>
            <a:r>
              <a:rPr lang="en-US" b="1" dirty="0">
                <a:solidFill>
                  <a:schemeClr val="bg1"/>
                </a:solidFill>
              </a:rPr>
              <a:t>Sexual Harassment in the workplace</a:t>
            </a:r>
          </a:p>
          <a:p>
            <a:endParaRPr lang="en-US" b="1" dirty="0">
              <a:solidFill>
                <a:schemeClr val="bg1"/>
              </a:solidFill>
            </a:endParaRPr>
          </a:p>
          <a:p>
            <a:r>
              <a:rPr lang="en-US" b="1" dirty="0">
                <a:solidFill>
                  <a:schemeClr val="bg1"/>
                </a:solidFill>
              </a:rPr>
              <a:t>Affirmative Action Plans for the company against Gender Discrimination and Harassment.</a:t>
            </a:r>
          </a:p>
          <a:p>
            <a:endParaRPr lang="en-US" b="1" dirty="0">
              <a:solidFill>
                <a:schemeClr val="bg1"/>
              </a:solidFill>
            </a:endParaRPr>
          </a:p>
          <a:p>
            <a:endParaRPr lang="en-US" b="1" dirty="0">
              <a:solidFill>
                <a:schemeClr val="bg1"/>
              </a:solidFill>
            </a:endParaRPr>
          </a:p>
          <a:p>
            <a:endParaRPr lang="en-US" b="1" dirty="0">
              <a:solidFill>
                <a:schemeClr val="bg1"/>
              </a:solidFill>
            </a:endParaRPr>
          </a:p>
        </p:txBody>
      </p:sp>
    </p:spTree>
    <p:extLst>
      <p:ext uri="{BB962C8B-B14F-4D97-AF65-F5344CB8AC3E}">
        <p14:creationId xmlns:p14="http://schemas.microsoft.com/office/powerpoint/2010/main" val="3606159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48036" y="848719"/>
            <a:ext cx="7121604" cy="1280890"/>
          </a:xfrm>
        </p:spPr>
        <p:txBody>
          <a:bodyPr>
            <a:normAutofit fontScale="90000"/>
          </a:bodyPr>
          <a:lstStyle/>
          <a:p>
            <a:r>
              <a:rPr lang="en-US" b="1" dirty="0">
                <a:solidFill>
                  <a:srgbClr val="9DE148"/>
                </a:solidFill>
                <a:latin typeface="Centuary Gothic"/>
              </a:rPr>
              <a:t>What is Gender discrimination?</a:t>
            </a:r>
          </a:p>
        </p:txBody>
      </p:sp>
      <p:sp>
        <p:nvSpPr>
          <p:cNvPr id="3" name="Content Placeholder 2"/>
          <p:cNvSpPr>
            <a:spLocks noGrp="1"/>
          </p:cNvSpPr>
          <p:nvPr>
            <p:ph idx="1"/>
          </p:nvPr>
        </p:nvSpPr>
        <p:spPr>
          <a:xfrm>
            <a:off x="1198094" y="2480761"/>
            <a:ext cx="6821488" cy="2777490"/>
          </a:xfrm>
        </p:spPr>
        <p:txBody>
          <a:bodyPr>
            <a:normAutofit/>
          </a:bodyPr>
          <a:lstStyle/>
          <a:p>
            <a:pPr marL="0" indent="0">
              <a:lnSpc>
                <a:spcPct val="200000"/>
              </a:lnSpc>
              <a:buNone/>
            </a:pPr>
            <a:r>
              <a:rPr lang="en-US" dirty="0">
                <a:solidFill>
                  <a:schemeClr val="bg1"/>
                </a:solidFill>
                <a:latin typeface="Centuary Gothic"/>
                <a:cs typeface="Times New Roman" panose="02020603050405020304" pitchFamily="18" charset="0"/>
              </a:rPr>
              <a:t>Gender Discrimination is unfair treatment based on sex, gender identity, sexual orientation or transgender status</a:t>
            </a:r>
          </a:p>
          <a:p>
            <a:pPr marL="0" indent="0">
              <a:buNone/>
            </a:pPr>
            <a:endParaRPr lang="en-US" dirty="0">
              <a:solidFill>
                <a:schemeClr val="bg1"/>
              </a:solidFill>
              <a:latin typeface="Centuary Gothic"/>
              <a:cs typeface="Times New Roman" panose="02020603050405020304" pitchFamily="18" charset="0"/>
            </a:endParaRPr>
          </a:p>
          <a:p>
            <a:pPr marL="0" indent="0">
              <a:buNone/>
            </a:pPr>
            <a:endParaRPr lang="en-US" dirty="0">
              <a:solidFill>
                <a:schemeClr val="bg1"/>
              </a:solidFill>
              <a:latin typeface="Centuary Gothic"/>
              <a:cs typeface="Times New Roman" panose="02020603050405020304" pitchFamily="18" charset="0"/>
            </a:endParaRPr>
          </a:p>
          <a:p>
            <a:pPr marL="0" indent="0">
              <a:buNone/>
            </a:pPr>
            <a:endParaRPr lang="en-US" dirty="0">
              <a:solidFill>
                <a:schemeClr val="bg1"/>
              </a:solidFill>
              <a:latin typeface="Centuary Gothic"/>
              <a:cs typeface="Times New Roman" panose="02020603050405020304" pitchFamily="18" charset="0"/>
            </a:endParaRPr>
          </a:p>
        </p:txBody>
      </p:sp>
      <p:pic>
        <p:nvPicPr>
          <p:cNvPr id="5" name="Picture 4">
            <a:extLst>
              <a:ext uri="{FF2B5EF4-FFF2-40B4-BE49-F238E27FC236}">
                <a16:creationId xmlns:a16="http://schemas.microsoft.com/office/drawing/2014/main" id="{83AD70A9-5178-437C-841F-498DFDB6677C}"/>
              </a:ext>
            </a:extLst>
          </p:cNvPr>
          <p:cNvPicPr>
            <a:picLocks noChangeAspect="1"/>
          </p:cNvPicPr>
          <p:nvPr/>
        </p:nvPicPr>
        <p:blipFill>
          <a:blip r:embed="rId4"/>
          <a:stretch>
            <a:fillRect/>
          </a:stretch>
        </p:blipFill>
        <p:spPr>
          <a:xfrm>
            <a:off x="8390681" y="0"/>
            <a:ext cx="3801319" cy="3869506"/>
          </a:xfrm>
          <a:prstGeom prst="rect">
            <a:avLst/>
          </a:prstGeom>
        </p:spPr>
      </p:pic>
    </p:spTree>
    <p:extLst>
      <p:ext uri="{BB962C8B-B14F-4D97-AF65-F5344CB8AC3E}">
        <p14:creationId xmlns:p14="http://schemas.microsoft.com/office/powerpoint/2010/main" val="599787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1634" y="952264"/>
            <a:ext cx="6536206" cy="1092896"/>
          </a:xfrm>
        </p:spPr>
        <p:txBody>
          <a:bodyPr>
            <a:normAutofit fontScale="90000"/>
          </a:bodyPr>
          <a:lstStyle/>
          <a:p>
            <a:r>
              <a:rPr lang="en-US" b="1" dirty="0">
                <a:solidFill>
                  <a:srgbClr val="9DE148"/>
                </a:solidFill>
                <a:latin typeface="Centuary Gothic"/>
              </a:rPr>
              <a:t>Sexual Harassment in the work place</a:t>
            </a:r>
          </a:p>
        </p:txBody>
      </p:sp>
      <p:sp>
        <p:nvSpPr>
          <p:cNvPr id="3" name="Content Placeholder 2"/>
          <p:cNvSpPr>
            <a:spLocks noGrp="1"/>
          </p:cNvSpPr>
          <p:nvPr>
            <p:ph idx="1"/>
          </p:nvPr>
        </p:nvSpPr>
        <p:spPr>
          <a:xfrm>
            <a:off x="1874837" y="2611597"/>
            <a:ext cx="8915400" cy="3777622"/>
          </a:xfrm>
        </p:spPr>
        <p:txBody>
          <a:bodyPr anchor="ctr">
            <a:normAutofit fontScale="92500" lnSpcReduction="10000"/>
          </a:bodyPr>
          <a:lstStyle/>
          <a:p>
            <a:pPr>
              <a:lnSpc>
                <a:spcPct val="150000"/>
              </a:lnSpc>
            </a:pPr>
            <a:r>
              <a:rPr lang="en-US" dirty="0">
                <a:solidFill>
                  <a:schemeClr val="bg1"/>
                </a:solidFill>
                <a:latin typeface="Centuary Gothic"/>
              </a:rPr>
              <a:t>Refers to unwelcome sexual behaviors at the workplace which make an employee feel uncomfortable or offended</a:t>
            </a:r>
          </a:p>
          <a:p>
            <a:pPr>
              <a:lnSpc>
                <a:spcPct val="150000"/>
              </a:lnSpc>
            </a:pPr>
            <a:r>
              <a:rPr lang="en-US" dirty="0">
                <a:solidFill>
                  <a:schemeClr val="bg1"/>
                </a:solidFill>
                <a:latin typeface="Centuary Gothic"/>
              </a:rPr>
              <a:t>Sexual harassment can either be physical or verbal</a:t>
            </a:r>
          </a:p>
          <a:p>
            <a:pPr>
              <a:lnSpc>
                <a:spcPct val="150000"/>
              </a:lnSpc>
            </a:pPr>
            <a:r>
              <a:rPr lang="en-US" dirty="0">
                <a:solidFill>
                  <a:schemeClr val="bg1"/>
                </a:solidFill>
                <a:latin typeface="Centuary Gothic"/>
              </a:rPr>
              <a:t>The law is against all form of harassment in the work place and requires the every organization to have policies in place to deal with sexual harassment claims</a:t>
            </a:r>
          </a:p>
          <a:p>
            <a:pPr>
              <a:lnSpc>
                <a:spcPct val="150000"/>
              </a:lnSpc>
            </a:pPr>
            <a:endParaRPr lang="en-US" dirty="0">
              <a:solidFill>
                <a:schemeClr val="bg1"/>
              </a:solidFill>
              <a:latin typeface="Centuary Gothic"/>
            </a:endParaRPr>
          </a:p>
        </p:txBody>
      </p:sp>
      <p:pic>
        <p:nvPicPr>
          <p:cNvPr id="1026" name="Picture 2" descr="C:\Users\HOME\Downloads\IMG_20200512_12172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2382" y="0"/>
            <a:ext cx="4409618" cy="2492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93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09"/>
            <a:ext cx="4422472" cy="1530367"/>
          </a:xfrm>
        </p:spPr>
        <p:txBody>
          <a:bodyPr/>
          <a:lstStyle/>
          <a:p>
            <a:r>
              <a:rPr lang="en-US" b="1" dirty="0">
                <a:solidFill>
                  <a:srgbClr val="9DE148"/>
                </a:solidFill>
                <a:latin typeface="Centuary Gothic"/>
              </a:rPr>
              <a:t>What is the law? </a:t>
            </a:r>
          </a:p>
        </p:txBody>
      </p:sp>
      <p:sp>
        <p:nvSpPr>
          <p:cNvPr id="3" name="Content Placeholder 2"/>
          <p:cNvSpPr>
            <a:spLocks noGrp="1"/>
          </p:cNvSpPr>
          <p:nvPr>
            <p:ph idx="1"/>
          </p:nvPr>
        </p:nvSpPr>
        <p:spPr>
          <a:xfrm>
            <a:off x="1618938" y="2353456"/>
            <a:ext cx="9885674" cy="3947136"/>
          </a:xfrm>
        </p:spPr>
        <p:txBody>
          <a:bodyPr>
            <a:normAutofit fontScale="92500"/>
          </a:bodyPr>
          <a:lstStyle/>
          <a:p>
            <a:pPr>
              <a:lnSpc>
                <a:spcPct val="150000"/>
              </a:lnSpc>
            </a:pPr>
            <a:r>
              <a:rPr lang="en-US" dirty="0">
                <a:solidFill>
                  <a:schemeClr val="bg1"/>
                </a:solidFill>
              </a:rPr>
              <a:t>Employment discrimination laws protect every employee against all form of work place discrimination</a:t>
            </a:r>
          </a:p>
          <a:p>
            <a:pPr>
              <a:lnSpc>
                <a:spcPct val="150000"/>
              </a:lnSpc>
            </a:pPr>
            <a:r>
              <a:rPr lang="en-US" dirty="0">
                <a:solidFill>
                  <a:schemeClr val="bg1"/>
                </a:solidFill>
              </a:rPr>
              <a:t>These discriminatory practices include hiring, termination, task assignment or promotion</a:t>
            </a:r>
          </a:p>
          <a:p>
            <a:pPr>
              <a:lnSpc>
                <a:spcPct val="150000"/>
              </a:lnSpc>
            </a:pPr>
            <a:r>
              <a:rPr lang="en-US" dirty="0">
                <a:solidFill>
                  <a:schemeClr val="bg1"/>
                </a:solidFill>
              </a:rPr>
              <a:t>The law prohibits any unlawful employment practices against any employees  based on any other factors other then their qualifications</a:t>
            </a:r>
          </a:p>
          <a:p>
            <a:pPr>
              <a:lnSpc>
                <a:spcPct val="150000"/>
              </a:lnSpc>
            </a:pPr>
            <a:endParaRPr lang="en-US" dirty="0">
              <a:solidFill>
                <a:schemeClr val="bg1"/>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440677" y="0"/>
            <a:ext cx="3751323" cy="2154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1867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4026" y="723599"/>
            <a:ext cx="6175948" cy="1530367"/>
          </a:xfrm>
        </p:spPr>
        <p:txBody>
          <a:bodyPr/>
          <a:lstStyle/>
          <a:p>
            <a:r>
              <a:rPr lang="en-US" b="1" dirty="0">
                <a:solidFill>
                  <a:srgbClr val="9DE148"/>
                </a:solidFill>
                <a:latin typeface="Centuary Gothic"/>
              </a:rPr>
              <a:t>Federal Laws currently in place</a:t>
            </a:r>
          </a:p>
        </p:txBody>
      </p:sp>
      <p:sp>
        <p:nvSpPr>
          <p:cNvPr id="3" name="Content Placeholder 2"/>
          <p:cNvSpPr>
            <a:spLocks noGrp="1"/>
          </p:cNvSpPr>
          <p:nvPr>
            <p:ph idx="1"/>
          </p:nvPr>
        </p:nvSpPr>
        <p:spPr>
          <a:xfrm>
            <a:off x="1618938" y="2353456"/>
            <a:ext cx="9885674" cy="3947136"/>
          </a:xfrm>
        </p:spPr>
        <p:txBody>
          <a:bodyPr>
            <a:normAutofit/>
          </a:bodyPr>
          <a:lstStyle/>
          <a:p>
            <a:pPr>
              <a:lnSpc>
                <a:spcPct val="150000"/>
              </a:lnSpc>
            </a:pPr>
            <a:r>
              <a:rPr lang="en-US" dirty="0">
                <a:solidFill>
                  <a:schemeClr val="bg1"/>
                </a:solidFill>
                <a:latin typeface="Centuary Gothic"/>
              </a:rPr>
              <a:t>Title VII of the Civil Rights Act of 1964</a:t>
            </a:r>
          </a:p>
          <a:p>
            <a:pPr>
              <a:lnSpc>
                <a:spcPct val="150000"/>
              </a:lnSpc>
            </a:pPr>
            <a:r>
              <a:rPr lang="en-US" dirty="0">
                <a:solidFill>
                  <a:schemeClr val="bg1"/>
                </a:solidFill>
                <a:latin typeface="Centuary Gothic"/>
              </a:rPr>
              <a:t>The Pregnancy Discrimination Act </a:t>
            </a:r>
          </a:p>
          <a:p>
            <a:pPr>
              <a:lnSpc>
                <a:spcPct val="150000"/>
              </a:lnSpc>
            </a:pPr>
            <a:r>
              <a:rPr lang="en-US" dirty="0">
                <a:solidFill>
                  <a:schemeClr val="bg1"/>
                </a:solidFill>
                <a:latin typeface="Centuary Gothic"/>
              </a:rPr>
              <a:t>The Equal Pay Act of 1963 (EPA)</a:t>
            </a:r>
          </a:p>
          <a:p>
            <a:pPr>
              <a:lnSpc>
                <a:spcPct val="150000"/>
              </a:lnSpc>
            </a:pPr>
            <a:r>
              <a:rPr lang="en-US" dirty="0">
                <a:solidFill>
                  <a:schemeClr val="bg1"/>
                </a:solidFill>
                <a:latin typeface="Centuary Gothic"/>
              </a:rPr>
              <a:t>The Age Discrimination in Employment Act of 1967 (ADEA</a:t>
            </a:r>
          </a:p>
          <a:p>
            <a:pPr>
              <a:lnSpc>
                <a:spcPct val="150000"/>
              </a:lnSpc>
            </a:pPr>
            <a:r>
              <a:rPr lang="en-US" dirty="0">
                <a:solidFill>
                  <a:schemeClr val="bg1"/>
                </a:solidFill>
                <a:latin typeface="Centuary Gothic"/>
              </a:rPr>
              <a:t>Title I of the Americans with Disabilities Act of 1990 (ADA)</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440677" y="0"/>
            <a:ext cx="3751323" cy="2154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201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77828-99EC-46F2-81A9-32726ED77B4E}"/>
              </a:ext>
            </a:extLst>
          </p:cNvPr>
          <p:cNvSpPr>
            <a:spLocks noGrp="1"/>
          </p:cNvSpPr>
          <p:nvPr>
            <p:ph type="title"/>
          </p:nvPr>
        </p:nvSpPr>
        <p:spPr>
          <a:xfrm>
            <a:off x="2895600" y="964504"/>
            <a:ext cx="8143875" cy="5893496"/>
          </a:xfrm>
        </p:spPr>
        <p:txBody>
          <a:bodyPr>
            <a:noAutofit/>
          </a:bodyPr>
          <a:lstStyle/>
          <a:p>
            <a:r>
              <a:rPr lang="en-US" sz="4800" b="1" dirty="0">
                <a:latin typeface="Centuary Gothic"/>
              </a:rPr>
              <a:t>The Role of the Equal Employment Opportunity Commission.</a:t>
            </a:r>
          </a:p>
        </p:txBody>
      </p:sp>
    </p:spTree>
    <p:extLst>
      <p:ext uri="{BB962C8B-B14F-4D97-AF65-F5344CB8AC3E}">
        <p14:creationId xmlns:p14="http://schemas.microsoft.com/office/powerpoint/2010/main" val="779857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89212" y="660400"/>
            <a:ext cx="4038600" cy="1325563"/>
          </a:xfrm>
        </p:spPr>
        <p:txBody>
          <a:bodyPr/>
          <a:lstStyle/>
          <a:p>
            <a:r>
              <a:rPr lang="en-US" b="1" dirty="0">
                <a:solidFill>
                  <a:srgbClr val="9DE148"/>
                </a:solidFill>
              </a:rPr>
              <a:t>What is EEOC? </a:t>
            </a:r>
          </a:p>
        </p:txBody>
      </p:sp>
      <p:sp>
        <p:nvSpPr>
          <p:cNvPr id="3" name="Content Placeholder 2"/>
          <p:cNvSpPr>
            <a:spLocks noGrp="1"/>
          </p:cNvSpPr>
          <p:nvPr>
            <p:ph idx="1"/>
          </p:nvPr>
        </p:nvSpPr>
        <p:spPr>
          <a:xfrm>
            <a:off x="2589212" y="1676400"/>
            <a:ext cx="8915400" cy="3777622"/>
          </a:xfrm>
        </p:spPr>
        <p:txBody>
          <a:bodyPr anchor="ctr">
            <a:normAutofit lnSpcReduction="10000"/>
          </a:bodyPr>
          <a:lstStyle/>
          <a:p>
            <a:pPr>
              <a:lnSpc>
                <a:spcPct val="150000"/>
              </a:lnSpc>
            </a:pPr>
            <a:r>
              <a:rPr lang="en-US" dirty="0">
                <a:solidFill>
                  <a:schemeClr val="bg1"/>
                </a:solidFill>
              </a:rPr>
              <a:t>Equal Employment Opportunity Commission is a federal government agency tasked with enforcing laws that infringe an employee or job applicant’s rights.</a:t>
            </a:r>
          </a:p>
          <a:p>
            <a:pPr>
              <a:lnSpc>
                <a:spcPct val="150000"/>
              </a:lnSpc>
            </a:pPr>
            <a:r>
              <a:rPr lang="en-US" dirty="0">
                <a:solidFill>
                  <a:schemeClr val="bg1"/>
                </a:solidFill>
              </a:rPr>
              <a:t>Their mission is to prevent and remedy unlawful employment practices so as to advance equal employment for every employee in a workplace</a:t>
            </a:r>
          </a:p>
        </p:txBody>
      </p:sp>
    </p:spTree>
    <p:extLst>
      <p:ext uri="{BB962C8B-B14F-4D97-AF65-F5344CB8AC3E}">
        <p14:creationId xmlns:p14="http://schemas.microsoft.com/office/powerpoint/2010/main" val="613251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51232" y="1308970"/>
            <a:ext cx="8109678" cy="1009259"/>
          </a:xfrm>
        </p:spPr>
        <p:txBody>
          <a:bodyPr>
            <a:noAutofit/>
          </a:bodyPr>
          <a:lstStyle/>
          <a:p>
            <a:r>
              <a:rPr lang="en-US" sz="4800" b="1" dirty="0">
                <a:solidFill>
                  <a:srgbClr val="9DE148"/>
                </a:solidFill>
                <a:latin typeface="Centuary Gothic"/>
              </a:rPr>
              <a:t>T</a:t>
            </a:r>
            <a:r>
              <a:rPr lang="en-US" b="1" dirty="0">
                <a:solidFill>
                  <a:srgbClr val="9DE148"/>
                </a:solidFill>
                <a:latin typeface="Centuary Gothic"/>
              </a:rPr>
              <a:t>he role of the Equal Employment Opportunity Commission</a:t>
            </a:r>
            <a:r>
              <a:rPr lang="en-US" sz="4800" b="1" dirty="0">
                <a:solidFill>
                  <a:srgbClr val="9DE148"/>
                </a:solidFill>
                <a:latin typeface="Centuary Gothic"/>
              </a:rPr>
              <a:t> </a:t>
            </a:r>
          </a:p>
        </p:txBody>
      </p:sp>
      <p:sp>
        <p:nvSpPr>
          <p:cNvPr id="3" name="Content Placeholder 2"/>
          <p:cNvSpPr>
            <a:spLocks noGrp="1"/>
          </p:cNvSpPr>
          <p:nvPr>
            <p:ph idx="1"/>
          </p:nvPr>
        </p:nvSpPr>
        <p:spPr>
          <a:xfrm>
            <a:off x="1752600" y="2617940"/>
            <a:ext cx="10029669" cy="4022703"/>
          </a:xfrm>
        </p:spPr>
        <p:txBody>
          <a:bodyPr>
            <a:normAutofit fontScale="70000" lnSpcReduction="20000"/>
          </a:bodyPr>
          <a:lstStyle/>
          <a:p>
            <a:pPr>
              <a:lnSpc>
                <a:spcPct val="150000"/>
              </a:lnSpc>
            </a:pPr>
            <a:r>
              <a:rPr lang="en-US" dirty="0">
                <a:solidFill>
                  <a:schemeClr val="bg1"/>
                </a:solidFill>
              </a:rPr>
              <a:t>The EEOC has the authority to carry out investigations on claims of sexual harassment </a:t>
            </a:r>
          </a:p>
          <a:p>
            <a:pPr lvl="1">
              <a:lnSpc>
                <a:spcPct val="150000"/>
              </a:lnSpc>
            </a:pPr>
            <a:r>
              <a:rPr lang="en-US" dirty="0">
                <a:solidFill>
                  <a:schemeClr val="bg1"/>
                </a:solidFill>
              </a:rPr>
              <a:t>The act as a gate keeper. They investigate and offer a right to sue letter for the victim to proceed with a law suit.</a:t>
            </a:r>
          </a:p>
          <a:p>
            <a:pPr>
              <a:lnSpc>
                <a:spcPct val="150000"/>
              </a:lnSpc>
            </a:pPr>
            <a:r>
              <a:rPr lang="en-US" dirty="0">
                <a:solidFill>
                  <a:schemeClr val="bg1"/>
                </a:solidFill>
              </a:rPr>
              <a:t>The commission also files a lawsuit on behalf of an individual or the public interest.</a:t>
            </a:r>
          </a:p>
          <a:p>
            <a:pPr>
              <a:lnSpc>
                <a:spcPct val="150000"/>
              </a:lnSpc>
            </a:pPr>
            <a:r>
              <a:rPr lang="en-US" dirty="0">
                <a:solidFill>
                  <a:schemeClr val="bg1"/>
                </a:solidFill>
              </a:rPr>
              <a:t>Act as mediators before a discrimination case is presented to a judge</a:t>
            </a:r>
          </a:p>
          <a:p>
            <a:pPr>
              <a:lnSpc>
                <a:spcPct val="150000"/>
              </a:lnSpc>
            </a:pPr>
            <a:r>
              <a:rPr lang="en-US" dirty="0">
                <a:solidFill>
                  <a:schemeClr val="bg1"/>
                </a:solidFill>
              </a:rPr>
              <a:t>The EEOC provides leadership and guidance to federal agencies. When it comes to implementation, the EEOC works interdependently with federal agencies to further the goals of equality</a:t>
            </a:r>
          </a:p>
        </p:txBody>
      </p:sp>
      <p:pic>
        <p:nvPicPr>
          <p:cNvPr id="4098" name="Picture 2" descr="C:\Users\HOME\Downloads\2426338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0910" y="0"/>
            <a:ext cx="2931090" cy="2617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3342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66975" y="365125"/>
            <a:ext cx="8886824" cy="1325563"/>
          </a:xfrm>
        </p:spPr>
        <p:txBody>
          <a:bodyPr/>
          <a:lstStyle/>
          <a:p>
            <a:r>
              <a:rPr lang="en-US" b="1" dirty="0">
                <a:solidFill>
                  <a:srgbClr val="9DE148"/>
                </a:solidFill>
                <a:latin typeface="Centuary Gothic"/>
              </a:rPr>
              <a:t>How to file a federal Equal Employment Opportunity Complaint</a:t>
            </a:r>
          </a:p>
        </p:txBody>
      </p:sp>
      <p:sp>
        <p:nvSpPr>
          <p:cNvPr id="3" name="Content Placeholder 2"/>
          <p:cNvSpPr>
            <a:spLocks noGrp="1"/>
          </p:cNvSpPr>
          <p:nvPr>
            <p:ph idx="1"/>
          </p:nvPr>
        </p:nvSpPr>
        <p:spPr>
          <a:xfrm>
            <a:off x="1394086" y="1993692"/>
            <a:ext cx="10110526" cy="4315668"/>
          </a:xfrm>
        </p:spPr>
        <p:txBody>
          <a:bodyPr>
            <a:normAutofit/>
          </a:bodyPr>
          <a:lstStyle/>
          <a:p>
            <a:r>
              <a:rPr lang="en-US" dirty="0">
                <a:solidFill>
                  <a:schemeClr val="bg1"/>
                </a:solidFill>
                <a:latin typeface="Centuary Gothic"/>
              </a:rPr>
              <a:t> First step; contact the EEO Office and request to speak to a counselor.</a:t>
            </a:r>
          </a:p>
          <a:p>
            <a:r>
              <a:rPr lang="en-US" dirty="0">
                <a:solidFill>
                  <a:schemeClr val="bg1"/>
                </a:solidFill>
                <a:latin typeface="Centuary Gothic"/>
              </a:rPr>
              <a:t> Participate in counseling or an alternative ADR</a:t>
            </a:r>
          </a:p>
          <a:p>
            <a:r>
              <a:rPr lang="en-US" dirty="0">
                <a:solidFill>
                  <a:schemeClr val="bg1"/>
                </a:solidFill>
                <a:latin typeface="Centuary Gothic"/>
              </a:rPr>
              <a:t> If the complaint is not resolved file formal discrimination complaint and wait investigations.</a:t>
            </a:r>
          </a:p>
          <a:p>
            <a:r>
              <a:rPr lang="en-US" dirty="0">
                <a:solidFill>
                  <a:schemeClr val="bg1"/>
                </a:solidFill>
                <a:latin typeface="Centuary Gothic"/>
              </a:rPr>
              <a:t> If You disagree with investigations decisions you can appeal the decision through EOCC or federal district court.</a:t>
            </a:r>
          </a:p>
        </p:txBody>
      </p:sp>
    </p:spTree>
    <p:extLst>
      <p:ext uri="{BB962C8B-B14F-4D97-AF65-F5344CB8AC3E}">
        <p14:creationId xmlns:p14="http://schemas.microsoft.com/office/powerpoint/2010/main" val="2796250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27751-F29E-41F5-836F-651E3CFCA6C7}"/>
              </a:ext>
            </a:extLst>
          </p:cNvPr>
          <p:cNvSpPr>
            <a:spLocks noGrp="1"/>
          </p:cNvSpPr>
          <p:nvPr>
            <p:ph type="title"/>
          </p:nvPr>
        </p:nvSpPr>
        <p:spPr>
          <a:xfrm>
            <a:off x="3581399" y="2432050"/>
            <a:ext cx="8185879" cy="1325563"/>
          </a:xfrm>
        </p:spPr>
        <p:txBody>
          <a:bodyPr>
            <a:noAutofit/>
          </a:bodyPr>
          <a:lstStyle/>
          <a:p>
            <a:r>
              <a:rPr lang="en-US" sz="5400" b="1" dirty="0">
                <a:latin typeface="Centuary Gothic"/>
              </a:rPr>
              <a:t>Affirmative Action Plan to Mitigate Discrimination and Harassment</a:t>
            </a:r>
          </a:p>
        </p:txBody>
      </p:sp>
    </p:spTree>
    <p:extLst>
      <p:ext uri="{BB962C8B-B14F-4D97-AF65-F5344CB8AC3E}">
        <p14:creationId xmlns:p14="http://schemas.microsoft.com/office/powerpoint/2010/main" val="3769872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38859" y="251936"/>
            <a:ext cx="9333251" cy="959168"/>
          </a:xfrm>
        </p:spPr>
        <p:txBody>
          <a:bodyPr>
            <a:normAutofit fontScale="90000"/>
          </a:bodyPr>
          <a:lstStyle/>
          <a:p>
            <a:r>
              <a:rPr lang="en-US" b="1" dirty="0">
                <a:solidFill>
                  <a:srgbClr val="9DE148"/>
                </a:solidFill>
                <a:latin typeface="Centuary Gothic"/>
              </a:rPr>
              <a:t>How to recognize workplace harassment and discrimination</a:t>
            </a:r>
          </a:p>
        </p:txBody>
      </p:sp>
      <p:sp>
        <p:nvSpPr>
          <p:cNvPr id="3" name="Content Placeholder 2"/>
          <p:cNvSpPr>
            <a:spLocks noGrp="1"/>
          </p:cNvSpPr>
          <p:nvPr>
            <p:ph idx="1"/>
          </p:nvPr>
        </p:nvSpPr>
        <p:spPr>
          <a:xfrm>
            <a:off x="1603948" y="1690688"/>
            <a:ext cx="9900664" cy="4915376"/>
          </a:xfrm>
        </p:spPr>
        <p:txBody>
          <a:bodyPr>
            <a:normAutofit fontScale="92500" lnSpcReduction="20000"/>
          </a:bodyPr>
          <a:lstStyle/>
          <a:p>
            <a:pPr marL="0" indent="0">
              <a:lnSpc>
                <a:spcPct val="100000"/>
              </a:lnSpc>
              <a:buNone/>
            </a:pPr>
            <a:r>
              <a:rPr lang="en-US" dirty="0">
                <a:solidFill>
                  <a:schemeClr val="bg1"/>
                </a:solidFill>
                <a:latin typeface="Centuary Gothic"/>
              </a:rPr>
              <a:t>This might take many forms which include</a:t>
            </a:r>
          </a:p>
          <a:p>
            <a:pPr>
              <a:lnSpc>
                <a:spcPct val="100000"/>
              </a:lnSpc>
            </a:pPr>
            <a:r>
              <a:rPr lang="en-US" b="1" dirty="0">
                <a:solidFill>
                  <a:srgbClr val="9DE148"/>
                </a:solidFill>
                <a:latin typeface="Centuary Gothic"/>
              </a:rPr>
              <a:t>Digital harassment(Cyberbullying) - </a:t>
            </a:r>
            <a:r>
              <a:rPr lang="en-US" dirty="0">
                <a:solidFill>
                  <a:schemeClr val="bg1"/>
                </a:solidFill>
                <a:latin typeface="Centuary Gothic"/>
              </a:rPr>
              <a:t>This involves online harassment by use of demeaning comments and threats, creating fake personas to bully someone</a:t>
            </a:r>
            <a:endParaRPr lang="en-US" b="1" dirty="0">
              <a:solidFill>
                <a:srgbClr val="9DE148"/>
              </a:solidFill>
              <a:latin typeface="Centuary Gothic"/>
            </a:endParaRPr>
          </a:p>
          <a:p>
            <a:pPr>
              <a:lnSpc>
                <a:spcPct val="100000"/>
              </a:lnSpc>
            </a:pPr>
            <a:r>
              <a:rPr lang="en-US" b="1" dirty="0">
                <a:solidFill>
                  <a:srgbClr val="9DE148"/>
                </a:solidFill>
                <a:latin typeface="Centuary Gothic"/>
              </a:rPr>
              <a:t>Verbal harassment - </a:t>
            </a:r>
            <a:r>
              <a:rPr lang="en-US" dirty="0">
                <a:solidFill>
                  <a:schemeClr val="bg1"/>
                </a:solidFill>
                <a:latin typeface="Centuary Gothic"/>
              </a:rPr>
              <a:t>This is the use of demeaning remarks, unreasonable criticism, insults, slurs, unwelcomed jokes and hurtful comments</a:t>
            </a:r>
          </a:p>
          <a:p>
            <a:pPr>
              <a:lnSpc>
                <a:spcPct val="100000"/>
              </a:lnSpc>
            </a:pPr>
            <a:r>
              <a:rPr lang="en-US" b="1" dirty="0">
                <a:solidFill>
                  <a:srgbClr val="9DE148"/>
                </a:solidFill>
                <a:latin typeface="Centuary Gothic"/>
              </a:rPr>
              <a:t>Psychological harassment - </a:t>
            </a:r>
            <a:r>
              <a:rPr lang="en-US" dirty="0">
                <a:solidFill>
                  <a:schemeClr val="bg1"/>
                </a:solidFill>
                <a:latin typeface="Centuary Gothic"/>
              </a:rPr>
              <a:t>Similar to verbal harassment but involves exclusionary tactics such as withholding critical information , imposing unreasonable deadlines and demands to a specific employee.</a:t>
            </a:r>
          </a:p>
          <a:p>
            <a:pPr>
              <a:lnSpc>
                <a:spcPct val="100000"/>
              </a:lnSpc>
            </a:pPr>
            <a:r>
              <a:rPr lang="en-US" b="1" dirty="0">
                <a:solidFill>
                  <a:srgbClr val="9DE148"/>
                </a:solidFill>
                <a:latin typeface="Centuary Gothic"/>
              </a:rPr>
              <a:t>Physical harassment</a:t>
            </a:r>
            <a:r>
              <a:rPr lang="en-US" b="1" dirty="0">
                <a:solidFill>
                  <a:schemeClr val="bg1"/>
                </a:solidFill>
                <a:latin typeface="Centuary Gothic"/>
              </a:rPr>
              <a:t>- </a:t>
            </a:r>
            <a:r>
              <a:rPr lang="en-US" dirty="0">
                <a:solidFill>
                  <a:schemeClr val="bg1"/>
                </a:solidFill>
                <a:latin typeface="Centuary Gothic"/>
              </a:rPr>
              <a:t>Varying in degrees, it can be as simple as touching an employee’s hair, face, skin or clothing to severe actions such as physical assault, threats of violence and damage to property</a:t>
            </a:r>
          </a:p>
          <a:p>
            <a:pPr>
              <a:lnSpc>
                <a:spcPct val="100000"/>
              </a:lnSpc>
            </a:pPr>
            <a:endParaRPr lang="en-US" b="1" dirty="0">
              <a:solidFill>
                <a:srgbClr val="9DE148"/>
              </a:solidFill>
              <a:latin typeface="Centuary Gothic"/>
            </a:endParaRPr>
          </a:p>
        </p:txBody>
      </p:sp>
    </p:spTree>
    <p:extLst>
      <p:ext uri="{BB962C8B-B14F-4D97-AF65-F5344CB8AC3E}">
        <p14:creationId xmlns:p14="http://schemas.microsoft.com/office/powerpoint/2010/main" val="3642702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39056" y="365125"/>
            <a:ext cx="7075357" cy="1325563"/>
          </a:xfrm>
        </p:spPr>
        <p:txBody>
          <a:bodyPr>
            <a:normAutofit fontScale="90000"/>
          </a:bodyPr>
          <a:lstStyle/>
          <a:p>
            <a:r>
              <a:rPr lang="en-US" b="1" dirty="0">
                <a:solidFill>
                  <a:srgbClr val="9DE148"/>
                </a:solidFill>
                <a:latin typeface="Centuary Gothic"/>
              </a:rPr>
              <a:t>Your role as the Employer in mitigating discrimination and harassment.</a:t>
            </a:r>
          </a:p>
        </p:txBody>
      </p:sp>
      <p:sp>
        <p:nvSpPr>
          <p:cNvPr id="3" name="Content Placeholder 2"/>
          <p:cNvSpPr>
            <a:spLocks noGrp="1"/>
          </p:cNvSpPr>
          <p:nvPr>
            <p:ph idx="1"/>
          </p:nvPr>
        </p:nvSpPr>
        <p:spPr>
          <a:xfrm>
            <a:off x="1200753" y="2278505"/>
            <a:ext cx="8168099" cy="4126374"/>
          </a:xfrm>
        </p:spPr>
        <p:txBody>
          <a:bodyPr>
            <a:normAutofit lnSpcReduction="10000"/>
          </a:bodyPr>
          <a:lstStyle/>
          <a:p>
            <a:r>
              <a:rPr lang="en-US" b="1" dirty="0">
                <a:solidFill>
                  <a:srgbClr val="9DE148"/>
                </a:solidFill>
                <a:latin typeface="Centuary Gothic"/>
              </a:rPr>
              <a:t>Training and development</a:t>
            </a:r>
            <a:r>
              <a:rPr lang="en-US" dirty="0">
                <a:solidFill>
                  <a:schemeClr val="bg1"/>
                </a:solidFill>
                <a:latin typeface="Centuary Gothic"/>
              </a:rPr>
              <a:t>. Sensitize every employee on the zero tolerance for discrimination and harassment</a:t>
            </a:r>
          </a:p>
          <a:p>
            <a:r>
              <a:rPr lang="en-US" dirty="0">
                <a:solidFill>
                  <a:schemeClr val="bg1"/>
                </a:solidFill>
                <a:latin typeface="Centuary Gothic"/>
              </a:rPr>
              <a:t>Empower the employees, to recognize and proactively report cases of harassment</a:t>
            </a:r>
          </a:p>
          <a:p>
            <a:r>
              <a:rPr lang="en-US" b="1" dirty="0">
                <a:solidFill>
                  <a:srgbClr val="9DE148"/>
                </a:solidFill>
                <a:latin typeface="Centuary Gothic"/>
              </a:rPr>
              <a:t>Strict policy against Discrimination and harassment</a:t>
            </a:r>
            <a:r>
              <a:rPr lang="en-US" dirty="0">
                <a:solidFill>
                  <a:schemeClr val="bg1"/>
                </a:solidFill>
                <a:latin typeface="Centuary Gothic"/>
              </a:rPr>
              <a:t>. Have a working policy in place for investigating reported claims</a:t>
            </a:r>
          </a:p>
          <a:p>
            <a:r>
              <a:rPr lang="en-US" dirty="0">
                <a:solidFill>
                  <a:schemeClr val="bg1"/>
                </a:solidFill>
                <a:latin typeface="Centuary Gothic"/>
              </a:rPr>
              <a:t>Provide assurance to every employee for utmost discretion when handling their claim</a:t>
            </a:r>
          </a:p>
        </p:txBody>
      </p:sp>
      <p:pic>
        <p:nvPicPr>
          <p:cNvPr id="2051" name="Picture 3" descr="C:\Users\HOME\Desktop\employee-right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167" y="-61620"/>
            <a:ext cx="3302834" cy="3444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087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39056" y="365125"/>
            <a:ext cx="7075357" cy="1325563"/>
          </a:xfrm>
        </p:spPr>
        <p:txBody>
          <a:bodyPr>
            <a:normAutofit fontScale="90000"/>
          </a:bodyPr>
          <a:lstStyle/>
          <a:p>
            <a:r>
              <a:rPr lang="en-US" b="1" dirty="0">
                <a:solidFill>
                  <a:srgbClr val="9DE148"/>
                </a:solidFill>
                <a:latin typeface="Centuary Gothic"/>
              </a:rPr>
              <a:t>Your role as the Employer in mitigating discrimination and harassment.</a:t>
            </a:r>
          </a:p>
        </p:txBody>
      </p:sp>
      <p:sp>
        <p:nvSpPr>
          <p:cNvPr id="3" name="Content Placeholder 2"/>
          <p:cNvSpPr>
            <a:spLocks noGrp="1"/>
          </p:cNvSpPr>
          <p:nvPr>
            <p:ph idx="1"/>
          </p:nvPr>
        </p:nvSpPr>
        <p:spPr>
          <a:xfrm>
            <a:off x="915940" y="2083633"/>
            <a:ext cx="7973227" cy="4111384"/>
          </a:xfrm>
        </p:spPr>
        <p:txBody>
          <a:bodyPr>
            <a:normAutofit/>
          </a:bodyPr>
          <a:lstStyle/>
          <a:p>
            <a:pPr>
              <a:lnSpc>
                <a:spcPct val="100000"/>
              </a:lnSpc>
            </a:pPr>
            <a:r>
              <a:rPr lang="en-US" b="1" dirty="0">
                <a:solidFill>
                  <a:srgbClr val="9DE148"/>
                </a:solidFill>
                <a:latin typeface="Centuary Gothic"/>
              </a:rPr>
              <a:t>The recruitment Policy</a:t>
            </a:r>
            <a:r>
              <a:rPr lang="en-US" dirty="0">
                <a:solidFill>
                  <a:schemeClr val="bg1"/>
                </a:solidFill>
                <a:latin typeface="Centuary Gothic"/>
              </a:rPr>
              <a:t>; Conduct strict background check to flag applicants with history of allegations or cases of harassment or Discrimination</a:t>
            </a:r>
          </a:p>
          <a:p>
            <a:pPr marL="0" indent="0">
              <a:lnSpc>
                <a:spcPct val="100000"/>
              </a:lnSpc>
              <a:buNone/>
            </a:pPr>
            <a:endParaRPr lang="en-US" dirty="0">
              <a:solidFill>
                <a:schemeClr val="bg1"/>
              </a:solidFill>
              <a:latin typeface="Centuary Gothic"/>
            </a:endParaRPr>
          </a:p>
          <a:p>
            <a:pPr>
              <a:lnSpc>
                <a:spcPct val="100000"/>
              </a:lnSpc>
            </a:pPr>
            <a:r>
              <a:rPr lang="en-US" b="1" dirty="0">
                <a:solidFill>
                  <a:srgbClr val="9DE148"/>
                </a:solidFill>
                <a:latin typeface="Centuary Gothic"/>
              </a:rPr>
              <a:t>Provide a clear plan for advancement</a:t>
            </a:r>
            <a:r>
              <a:rPr lang="en-US" dirty="0">
                <a:solidFill>
                  <a:schemeClr val="bg1"/>
                </a:solidFill>
                <a:latin typeface="Centuary Gothic"/>
              </a:rPr>
              <a:t>; Make each employee aware of their career progression at the organization to effectively eradicate risk of harassment for promotion</a:t>
            </a:r>
          </a:p>
        </p:txBody>
      </p:sp>
      <p:pic>
        <p:nvPicPr>
          <p:cNvPr id="2051" name="Picture 3" descr="C:\Users\HOME\Desktop\employee-right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9167" y="-61620"/>
            <a:ext cx="3302834" cy="3444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6774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39056" y="365125"/>
            <a:ext cx="7075357" cy="1325563"/>
          </a:xfrm>
        </p:spPr>
        <p:txBody>
          <a:bodyPr>
            <a:normAutofit/>
          </a:bodyPr>
          <a:lstStyle/>
          <a:p>
            <a:r>
              <a:rPr lang="en-US" b="1" dirty="0">
                <a:solidFill>
                  <a:srgbClr val="9DE148"/>
                </a:solidFill>
                <a:latin typeface="Centuary Gothic"/>
              </a:rPr>
              <a:t>Conclusion</a:t>
            </a:r>
          </a:p>
        </p:txBody>
      </p:sp>
      <p:sp>
        <p:nvSpPr>
          <p:cNvPr id="3" name="Content Placeholder 2"/>
          <p:cNvSpPr>
            <a:spLocks noGrp="1"/>
          </p:cNvSpPr>
          <p:nvPr>
            <p:ph idx="1"/>
          </p:nvPr>
        </p:nvSpPr>
        <p:spPr>
          <a:xfrm>
            <a:off x="915941" y="1690688"/>
            <a:ext cx="9172440" cy="4395319"/>
          </a:xfrm>
        </p:spPr>
        <p:txBody>
          <a:bodyPr>
            <a:normAutofit fontScale="77500" lnSpcReduction="20000"/>
          </a:bodyPr>
          <a:lstStyle/>
          <a:p>
            <a:pPr marL="0" indent="0">
              <a:lnSpc>
                <a:spcPct val="200000"/>
              </a:lnSpc>
              <a:buNone/>
            </a:pPr>
            <a:r>
              <a:rPr lang="en-US" dirty="0">
                <a:solidFill>
                  <a:schemeClr val="bg1"/>
                </a:solidFill>
                <a:latin typeface="Centuary Gothic"/>
              </a:rPr>
              <a:t>As an employer, it is important to put measure in place to ensure that the working environment is favorable for all employees. Gender discrimination and sexual harassment are among the greatest undermining factors of employee motivation and productivity.  Through a proper zero tolerance to discrimination and harassment policy and training for employees to understand what they are, are the best solution to ensuring the work environment is favorable for everyone.</a:t>
            </a:r>
          </a:p>
        </p:txBody>
      </p:sp>
    </p:spTree>
    <p:extLst>
      <p:ext uri="{BB962C8B-B14F-4D97-AF65-F5344CB8AC3E}">
        <p14:creationId xmlns:p14="http://schemas.microsoft.com/office/powerpoint/2010/main" val="1509795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24200" y="365125"/>
            <a:ext cx="8229600" cy="1325563"/>
          </a:xfrm>
        </p:spPr>
        <p:txBody>
          <a:bodyPr/>
          <a:lstStyle/>
          <a:p>
            <a:r>
              <a:rPr lang="en-US" b="1" dirty="0">
                <a:solidFill>
                  <a:srgbClr val="9DE148"/>
                </a:solidFill>
              </a:rPr>
              <a:t>References</a:t>
            </a:r>
          </a:p>
        </p:txBody>
      </p:sp>
      <p:sp>
        <p:nvSpPr>
          <p:cNvPr id="3" name="Content Placeholder 2"/>
          <p:cNvSpPr>
            <a:spLocks noGrp="1"/>
          </p:cNvSpPr>
          <p:nvPr>
            <p:ph idx="1"/>
          </p:nvPr>
        </p:nvSpPr>
        <p:spPr>
          <a:xfrm>
            <a:off x="2589212" y="1577340"/>
            <a:ext cx="8915400" cy="4333882"/>
          </a:xfrm>
        </p:spPr>
        <p:txBody>
          <a:bodyPr>
            <a:normAutofit lnSpcReduction="10000"/>
          </a:bodyPr>
          <a:lstStyle/>
          <a:p>
            <a:r>
              <a:rPr lang="en-US" dirty="0" err="1">
                <a:solidFill>
                  <a:schemeClr val="bg1"/>
                </a:solidFill>
                <a:latin typeface="Centuary Gothic"/>
              </a:rPr>
              <a:t>Manzi</a:t>
            </a:r>
            <a:r>
              <a:rPr lang="en-US" dirty="0">
                <a:solidFill>
                  <a:schemeClr val="bg1"/>
                </a:solidFill>
                <a:latin typeface="Centuary Gothic"/>
              </a:rPr>
              <a:t>, C., </a:t>
            </a:r>
            <a:r>
              <a:rPr lang="en-US" dirty="0" err="1">
                <a:solidFill>
                  <a:schemeClr val="bg1"/>
                </a:solidFill>
                <a:latin typeface="Centuary Gothic"/>
              </a:rPr>
              <a:t>Crapolicchio</a:t>
            </a:r>
            <a:r>
              <a:rPr lang="en-US" dirty="0">
                <a:solidFill>
                  <a:schemeClr val="bg1"/>
                </a:solidFill>
                <a:latin typeface="Centuary Gothic"/>
              </a:rPr>
              <a:t>, E., Regalia, C., </a:t>
            </a:r>
            <a:r>
              <a:rPr lang="en-US" dirty="0" err="1">
                <a:solidFill>
                  <a:schemeClr val="bg1"/>
                </a:solidFill>
                <a:latin typeface="Centuary Gothic"/>
              </a:rPr>
              <a:t>Vezzali</a:t>
            </a:r>
            <a:r>
              <a:rPr lang="en-US" dirty="0">
                <a:solidFill>
                  <a:schemeClr val="bg1"/>
                </a:solidFill>
                <a:latin typeface="Centuary Gothic"/>
              </a:rPr>
              <a:t>, L., Di Bernardo, G. A., &amp; </a:t>
            </a:r>
            <a:r>
              <a:rPr lang="en-US" dirty="0" err="1">
                <a:solidFill>
                  <a:schemeClr val="bg1"/>
                </a:solidFill>
                <a:latin typeface="Centuary Gothic"/>
              </a:rPr>
              <a:t>Reverberi</a:t>
            </a:r>
            <a:r>
              <a:rPr lang="en-US" dirty="0">
                <a:solidFill>
                  <a:schemeClr val="bg1"/>
                </a:solidFill>
                <a:latin typeface="Centuary Gothic"/>
              </a:rPr>
              <a:t>, E. (2019). The mediating role of the relationship with the supervisor on the association between gender discrimination and sexual harassment on work satisfaction. In EASP meeting “Defeating the seven-headed dragon: An exploration into the complex self-maintaining system that causes gender inequality”.</a:t>
            </a:r>
          </a:p>
          <a:p>
            <a:r>
              <a:rPr lang="en-US" dirty="0">
                <a:solidFill>
                  <a:schemeClr val="bg1"/>
                </a:solidFill>
                <a:latin typeface="Centuary Gothic"/>
              </a:rPr>
              <a:t>Daniel, S., </a:t>
            </a:r>
            <a:r>
              <a:rPr lang="en-US" dirty="0" err="1">
                <a:solidFill>
                  <a:schemeClr val="bg1"/>
                </a:solidFill>
                <a:latin typeface="Centuary Gothic"/>
              </a:rPr>
              <a:t>Neria</a:t>
            </a:r>
            <a:r>
              <a:rPr lang="en-US" dirty="0">
                <a:solidFill>
                  <a:schemeClr val="bg1"/>
                </a:solidFill>
                <a:latin typeface="Centuary Gothic"/>
              </a:rPr>
              <a:t>, A., Moore, A., &amp; Davis, E. (2019). The impact of leadership Responses to sexual harassment and gender discrimination reports on emotional distress and retention intentions in military members. Journal of Trauma &amp; Dissociation, 20(3), 357-372.</a:t>
            </a:r>
          </a:p>
        </p:txBody>
      </p:sp>
    </p:spTree>
    <p:extLst>
      <p:ext uri="{BB962C8B-B14F-4D97-AF65-F5344CB8AC3E}">
        <p14:creationId xmlns:p14="http://schemas.microsoft.com/office/powerpoint/2010/main" val="880751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24200" y="365125"/>
            <a:ext cx="8229600" cy="1325563"/>
          </a:xfrm>
        </p:spPr>
        <p:txBody>
          <a:bodyPr/>
          <a:lstStyle/>
          <a:p>
            <a:r>
              <a:rPr lang="en-US" b="1" dirty="0">
                <a:solidFill>
                  <a:srgbClr val="9DE148"/>
                </a:solidFill>
              </a:rPr>
              <a:t>References</a:t>
            </a:r>
          </a:p>
        </p:txBody>
      </p:sp>
      <p:sp>
        <p:nvSpPr>
          <p:cNvPr id="3" name="Content Placeholder 2"/>
          <p:cNvSpPr>
            <a:spLocks noGrp="1"/>
          </p:cNvSpPr>
          <p:nvPr>
            <p:ph idx="1"/>
          </p:nvPr>
        </p:nvSpPr>
        <p:spPr>
          <a:xfrm>
            <a:off x="2589212" y="1577340"/>
            <a:ext cx="8915400" cy="4333882"/>
          </a:xfrm>
        </p:spPr>
        <p:txBody>
          <a:bodyPr>
            <a:normAutofit/>
          </a:bodyPr>
          <a:lstStyle/>
          <a:p>
            <a:r>
              <a:rPr lang="en-US" dirty="0">
                <a:solidFill>
                  <a:schemeClr val="bg1"/>
                </a:solidFill>
                <a:latin typeface="Centuary Gothic"/>
              </a:rPr>
              <a:t>Fitzgerald, L. F., &amp; Cortina, L. M. (2018). Sexual harassment in work organizations: A view from the 21st century.</a:t>
            </a:r>
          </a:p>
          <a:p>
            <a:r>
              <a:rPr lang="en-US" dirty="0">
                <a:solidFill>
                  <a:schemeClr val="bg1"/>
                </a:solidFill>
                <a:latin typeface="Centuary Gothic"/>
              </a:rPr>
              <a:t>Campbell, H., &amp; Chinnery, S. (2018). What Works? Preventing &amp; Responding to Sexual Harassment in the Workplace.</a:t>
            </a:r>
          </a:p>
          <a:p>
            <a:r>
              <a:rPr lang="en-US" dirty="0">
                <a:solidFill>
                  <a:schemeClr val="bg1"/>
                </a:solidFill>
                <a:latin typeface="Centuary Gothic"/>
              </a:rPr>
              <a:t>Clayton, M., &amp; O'Loughlin, T. (2018). Stopping gendered violence at work-a safety issue. </a:t>
            </a:r>
            <a:r>
              <a:rPr lang="en-US" i="1" dirty="0">
                <a:solidFill>
                  <a:schemeClr val="bg1"/>
                </a:solidFill>
                <a:latin typeface="Centuary Gothic"/>
              </a:rPr>
              <a:t>Independent Education</a:t>
            </a:r>
            <a:r>
              <a:rPr lang="en-US" dirty="0">
                <a:solidFill>
                  <a:schemeClr val="bg1"/>
                </a:solidFill>
                <a:latin typeface="Centuary Gothic"/>
              </a:rPr>
              <a:t>, </a:t>
            </a:r>
            <a:r>
              <a:rPr lang="en-US" i="1" dirty="0">
                <a:solidFill>
                  <a:schemeClr val="bg1"/>
                </a:solidFill>
                <a:latin typeface="Centuary Gothic"/>
              </a:rPr>
              <a:t>48</a:t>
            </a:r>
            <a:r>
              <a:rPr lang="en-US" dirty="0">
                <a:solidFill>
                  <a:schemeClr val="bg1"/>
                </a:solidFill>
                <a:latin typeface="Centuary Gothic"/>
              </a:rPr>
              <a:t>(3), 26.</a:t>
            </a:r>
          </a:p>
        </p:txBody>
      </p:sp>
    </p:spTree>
    <p:extLst>
      <p:ext uri="{BB962C8B-B14F-4D97-AF65-F5344CB8AC3E}">
        <p14:creationId xmlns:p14="http://schemas.microsoft.com/office/powerpoint/2010/main" val="3020916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563</TotalTime>
  <Words>1907</Words>
  <Application>Microsoft Office PowerPoint</Application>
  <PresentationFormat>Widescreen</PresentationFormat>
  <Paragraphs>100</Paragraphs>
  <Slides>17</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Centuary Gothic</vt:lpstr>
      <vt:lpstr>Office Theme</vt:lpstr>
      <vt:lpstr>Gender Discrimination and Sexual Harassment </vt:lpstr>
      <vt:lpstr>KEY DISCUSSION POINTS</vt:lpstr>
      <vt:lpstr>What is Gender discrimination?</vt:lpstr>
      <vt:lpstr>Sexual Harassment in the work place</vt:lpstr>
      <vt:lpstr>What is the law? </vt:lpstr>
      <vt:lpstr>Federal Laws currently in place</vt:lpstr>
      <vt:lpstr>The Role of the Equal Employment Opportunity Commission.</vt:lpstr>
      <vt:lpstr>What is EEOC? </vt:lpstr>
      <vt:lpstr>The role of the Equal Employment Opportunity Commission </vt:lpstr>
      <vt:lpstr>How to file a federal Equal Employment Opportunity Complaint</vt:lpstr>
      <vt:lpstr>Affirmative Action Plan to Mitigate Discrimination and Harassment</vt:lpstr>
      <vt:lpstr>How to recognize workplace harassment and discrimination</vt:lpstr>
      <vt:lpstr>Your role as the Employer in mitigating discrimination and harassment.</vt:lpstr>
      <vt:lpstr>Your role as the Employer in mitigating discrimination and harassment.</vt:lpstr>
      <vt:lpstr>Conclusion</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Gender Discrimination and Sexual Harassment</dc:title>
  <dc:creator>abdulkkinus18@hotmail.com</dc:creator>
  <cp:lastModifiedBy>Reginah Muthoni</cp:lastModifiedBy>
  <cp:revision>60</cp:revision>
  <dcterms:created xsi:type="dcterms:W3CDTF">2020-05-12T04:47:43Z</dcterms:created>
  <dcterms:modified xsi:type="dcterms:W3CDTF">2020-05-12T18:39:35Z</dcterms:modified>
</cp:coreProperties>
</file>